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notesMasterIdLst>
    <p:notesMasterId r:id="rId10"/>
  </p:notesMasterIdLst>
  <p:sldIdLst>
    <p:sldId id="272" r:id="rId2"/>
    <p:sldId id="273" r:id="rId3"/>
    <p:sldId id="279" r:id="rId4"/>
    <p:sldId id="278" r:id="rId5"/>
    <p:sldId id="275" r:id="rId6"/>
    <p:sldId id="274" r:id="rId7"/>
    <p:sldId id="276" r:id="rId8"/>
    <p:sldId id="277" r:id="rId9"/>
  </p:sldIdLst>
  <p:sldSz cx="12192000" cy="6858000"/>
  <p:notesSz cx="6858000" cy="99456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F852"/>
    <a:srgbClr val="FB25D2"/>
    <a:srgbClr val="9CF50B"/>
    <a:srgbClr val="FCF96A"/>
    <a:srgbClr val="FA9CD4"/>
    <a:srgbClr val="AFFC04"/>
    <a:srgbClr val="FB77E2"/>
    <a:srgbClr val="F0FD75"/>
    <a:srgbClr val="FDCDEF"/>
    <a:srgbClr val="B9B9B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64" d="100"/>
          <a:sy n="64" d="100"/>
        </p:scale>
        <p:origin x="97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98475"/>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98475"/>
          </a:xfrm>
          <a:prstGeom prst="rect">
            <a:avLst/>
          </a:prstGeom>
        </p:spPr>
        <p:txBody>
          <a:bodyPr vert="horz" lIns="91440" tIns="45720" rIns="91440" bIns="45720" rtlCol="0"/>
          <a:lstStyle>
            <a:lvl1pPr algn="r">
              <a:defRPr sz="1200"/>
            </a:lvl1pPr>
          </a:lstStyle>
          <a:p>
            <a:fld id="{3935ADB6-2442-4676-9650-31FE1D8E45EF}" type="datetimeFigureOut">
              <a:rPr kumimoji="1" lang="ja-JP" altLang="en-US" smtClean="0"/>
              <a:t>2026/3/3</a:t>
            </a:fld>
            <a:endParaRPr kumimoji="1" lang="ja-JP" altLang="en-US"/>
          </a:p>
        </p:txBody>
      </p:sp>
      <p:sp>
        <p:nvSpPr>
          <p:cNvPr id="4" name="スライド イメージ プレースホルダー 3"/>
          <p:cNvSpPr>
            <a:spLocks noGrp="1" noRot="1" noChangeAspect="1"/>
          </p:cNvSpPr>
          <p:nvPr>
            <p:ph type="sldImg" idx="2"/>
          </p:nvPr>
        </p:nvSpPr>
        <p:spPr>
          <a:xfrm>
            <a:off x="444500" y="1243013"/>
            <a:ext cx="5969000" cy="3357562"/>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786313"/>
            <a:ext cx="5486400" cy="3916362"/>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447213"/>
            <a:ext cx="2971800" cy="498475"/>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9447213"/>
            <a:ext cx="2971800" cy="498475"/>
          </a:xfrm>
          <a:prstGeom prst="rect">
            <a:avLst/>
          </a:prstGeom>
        </p:spPr>
        <p:txBody>
          <a:bodyPr vert="horz" lIns="91440" tIns="45720" rIns="91440" bIns="45720" rtlCol="0" anchor="b"/>
          <a:lstStyle>
            <a:lvl1pPr algn="r">
              <a:defRPr sz="1200"/>
            </a:lvl1pPr>
          </a:lstStyle>
          <a:p>
            <a:fld id="{3CFC0D21-9B75-40E7-BD71-215BDCD6D9BC}" type="slidenum">
              <a:rPr kumimoji="1" lang="ja-JP" altLang="en-US" smtClean="0"/>
              <a:t>‹#›</a:t>
            </a:fld>
            <a:endParaRPr kumimoji="1" lang="ja-JP" altLang="en-US"/>
          </a:p>
        </p:txBody>
      </p:sp>
    </p:spTree>
    <p:extLst>
      <p:ext uri="{BB962C8B-B14F-4D97-AF65-F5344CB8AC3E}">
        <p14:creationId xmlns:p14="http://schemas.microsoft.com/office/powerpoint/2010/main" val="44519820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CFC0D21-9B75-40E7-BD71-215BDCD6D9BC}" type="slidenum">
              <a:rPr kumimoji="1" lang="ja-JP" altLang="en-US" smtClean="0"/>
              <a:t>1</a:t>
            </a:fld>
            <a:endParaRPr kumimoji="1" lang="ja-JP" altLang="en-US"/>
          </a:p>
        </p:txBody>
      </p:sp>
    </p:spTree>
    <p:extLst>
      <p:ext uri="{BB962C8B-B14F-4D97-AF65-F5344CB8AC3E}">
        <p14:creationId xmlns:p14="http://schemas.microsoft.com/office/powerpoint/2010/main" val="21714628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CFC0D21-9B75-40E7-BD71-215BDCD6D9BC}" type="slidenum">
              <a:rPr kumimoji="1" lang="ja-JP" altLang="en-US" smtClean="0"/>
              <a:t>5</a:t>
            </a:fld>
            <a:endParaRPr kumimoji="1" lang="ja-JP" altLang="en-US"/>
          </a:p>
        </p:txBody>
      </p:sp>
    </p:spTree>
    <p:extLst>
      <p:ext uri="{BB962C8B-B14F-4D97-AF65-F5344CB8AC3E}">
        <p14:creationId xmlns:p14="http://schemas.microsoft.com/office/powerpoint/2010/main" val="10206856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3CFC0D21-9B75-40E7-BD71-215BDCD6D9BC}" type="slidenum">
              <a:rPr kumimoji="1" lang="ja-JP" altLang="en-US" smtClean="0"/>
              <a:t>8</a:t>
            </a:fld>
            <a:endParaRPr kumimoji="1" lang="ja-JP" altLang="en-US"/>
          </a:p>
        </p:txBody>
      </p:sp>
    </p:spTree>
    <p:extLst>
      <p:ext uri="{BB962C8B-B14F-4D97-AF65-F5344CB8AC3E}">
        <p14:creationId xmlns:p14="http://schemas.microsoft.com/office/powerpoint/2010/main" val="32685358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16625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651107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縦書きタイトルと&#10;縦書きテキスト">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2837359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8928635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4020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1343334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1097280" y="2582335"/>
            <a:ext cx="493776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217920" y="2582334"/>
            <a:ext cx="4937760" cy="328676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931900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178868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白紙">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kumimoji="1" lang="ja-JP" altLang="en-US"/>
          </a:p>
        </p:txBody>
      </p:sp>
      <p:sp>
        <p:nvSpPr>
          <p:cNvPr id="9" name="Slide Number Placeholder 8"/>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3246147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5E5CE0D4-095B-4955-BB3B-82E1D8C06CB8}" type="datetimeFigureOut">
              <a:rPr kumimoji="1" lang="ja-JP" altLang="en-US" smtClean="0"/>
              <a:t>2026/3/3</a:t>
            </a:fld>
            <a:endParaRPr kumimoji="1" lang="ja-JP" alt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578611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E5CE0D4-095B-4955-BB3B-82E1D8C06CB8}" type="datetimeFigureOut">
              <a:rPr kumimoji="1" lang="ja-JP" altLang="en-US" smtClean="0"/>
              <a:t>2026/3/3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7DB14C9C-AC36-46BE-8DCE-57EE3D7C5F76}" type="slidenum">
              <a:rPr kumimoji="1" lang="ja-JP" altLang="en-US" smtClean="0"/>
              <a:t>‹#›</a:t>
            </a:fld>
            <a:endParaRPr kumimoji="1" lang="ja-JP" altLang="en-US"/>
          </a:p>
        </p:txBody>
      </p:sp>
    </p:spTree>
    <p:extLst>
      <p:ext uri="{BB962C8B-B14F-4D97-AF65-F5344CB8AC3E}">
        <p14:creationId xmlns:p14="http://schemas.microsoft.com/office/powerpoint/2010/main" val="10230464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E5CE0D4-095B-4955-BB3B-82E1D8C06CB8}" type="datetimeFigureOut">
              <a:rPr kumimoji="1" lang="ja-JP" altLang="en-US" smtClean="0"/>
              <a:t>2026/3/3</a:t>
            </a:fld>
            <a:endParaRPr kumimoji="1" lang="ja-JP" alt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kumimoji="1" lang="ja-JP" alt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DB14C9C-AC36-46BE-8DCE-57EE3D7C5F76}" type="slidenum">
              <a:rPr kumimoji="1" lang="ja-JP" altLang="en-US" smtClean="0"/>
              <a:t>‹#›</a:t>
            </a:fld>
            <a:endParaRPr kumimoji="1" lang="ja-JP" alt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930963"/>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defTabSz="914400" rtl="0" eaLnBrk="1" latinLnBrk="0" hangingPunct="1">
        <a:lnSpc>
          <a:spcPct val="85000"/>
        </a:lnSpc>
        <a:spcBef>
          <a:spcPct val="0"/>
        </a:spcBef>
        <a:buNone/>
        <a:defRPr kumimoji="1"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kumimoji="1"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kumimoji="1"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4F5457EF-8B31-5CF5-FE64-71E16FA7FF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29426" y="1263938"/>
            <a:ext cx="5312690" cy="4588232"/>
          </a:xfrm>
          <a:prstGeom prst="rect">
            <a:avLst/>
          </a:prstGeom>
        </p:spPr>
      </p:pic>
      <p:sp>
        <p:nvSpPr>
          <p:cNvPr id="2" name="タイトル 1">
            <a:extLst>
              <a:ext uri="{FF2B5EF4-FFF2-40B4-BE49-F238E27FC236}">
                <a16:creationId xmlns:a16="http://schemas.microsoft.com/office/drawing/2014/main" id="{EF5E7852-1FFF-5BB0-E5BF-86F39ECADB2F}"/>
              </a:ext>
            </a:extLst>
          </p:cNvPr>
          <p:cNvSpPr>
            <a:spLocks noGrp="1"/>
          </p:cNvSpPr>
          <p:nvPr>
            <p:ph type="ctrTitle"/>
          </p:nvPr>
        </p:nvSpPr>
        <p:spPr>
          <a:xfrm>
            <a:off x="1025797" y="5330077"/>
            <a:ext cx="11059886" cy="1044187"/>
          </a:xfrm>
        </p:spPr>
        <p:txBody>
          <a:bodyPr>
            <a:normAutofit/>
          </a:bodyPr>
          <a:lstStyle/>
          <a:p>
            <a:r>
              <a:rPr kumimoji="1" lang="ja-JP" altLang="en-US" sz="6000" b="1" dirty="0">
                <a:solidFill>
                  <a:srgbClr val="FFFF00"/>
                </a:solidFill>
                <a:latin typeface="HGP創英角ﾎﾟｯﾌﾟ体" panose="040B0A00000000000000" pitchFamily="50" charset="-128"/>
                <a:ea typeface="HGP創英角ﾎﾟｯﾌﾟ体" panose="040B0A00000000000000" pitchFamily="50" charset="-128"/>
              </a:rPr>
              <a:t>放課後等デイサービス　ひまわり</a:t>
            </a:r>
          </a:p>
        </p:txBody>
      </p:sp>
      <p:sp>
        <p:nvSpPr>
          <p:cNvPr id="7" name="テキスト ボックス 6">
            <a:extLst>
              <a:ext uri="{FF2B5EF4-FFF2-40B4-BE49-F238E27FC236}">
                <a16:creationId xmlns:a16="http://schemas.microsoft.com/office/drawing/2014/main" id="{E30F3849-0934-C86E-BA15-5F56A36AA1D7}"/>
              </a:ext>
            </a:extLst>
          </p:cNvPr>
          <p:cNvSpPr txBox="1"/>
          <p:nvPr/>
        </p:nvSpPr>
        <p:spPr>
          <a:xfrm>
            <a:off x="2422435" y="467034"/>
            <a:ext cx="8022771" cy="1200329"/>
          </a:xfrm>
          <a:prstGeom prst="rect">
            <a:avLst/>
          </a:prstGeom>
          <a:noFill/>
        </p:spPr>
        <p:txBody>
          <a:bodyPr wrap="square" rtlCol="0">
            <a:spAutoFit/>
          </a:bodyPr>
          <a:lstStyle/>
          <a:p>
            <a:r>
              <a:rPr kumimoji="1" lang="ja-JP" altLang="en-US" sz="3600" b="1" dirty="0"/>
              <a:t>児童発達支援・放課後等デイサービス　における支援プログラム公表</a:t>
            </a:r>
          </a:p>
        </p:txBody>
      </p:sp>
      <p:sp>
        <p:nvSpPr>
          <p:cNvPr id="10" name="テキスト ボックス 9">
            <a:extLst>
              <a:ext uri="{FF2B5EF4-FFF2-40B4-BE49-F238E27FC236}">
                <a16:creationId xmlns:a16="http://schemas.microsoft.com/office/drawing/2014/main" id="{BFA65BB7-65A3-BDDC-16AD-5A6FAB04058C}"/>
              </a:ext>
            </a:extLst>
          </p:cNvPr>
          <p:cNvSpPr txBox="1"/>
          <p:nvPr/>
        </p:nvSpPr>
        <p:spPr>
          <a:xfrm>
            <a:off x="8542116" y="6526182"/>
            <a:ext cx="3345084" cy="369332"/>
          </a:xfrm>
          <a:prstGeom prst="rect">
            <a:avLst/>
          </a:prstGeom>
          <a:noFill/>
        </p:spPr>
        <p:txBody>
          <a:bodyPr wrap="square" rtlCol="0">
            <a:spAutoFit/>
          </a:bodyPr>
          <a:lstStyle/>
          <a:p>
            <a:r>
              <a:rPr kumimoji="1" lang="ja-JP" altLang="en-US" dirty="0"/>
              <a:t>作成：</a:t>
            </a:r>
            <a:r>
              <a:rPr kumimoji="1" lang="en-US" altLang="ja-JP" dirty="0"/>
              <a:t>2026</a:t>
            </a:r>
            <a:r>
              <a:rPr kumimoji="1" lang="ja-JP" altLang="en-US" dirty="0"/>
              <a:t>年</a:t>
            </a:r>
            <a:r>
              <a:rPr kumimoji="1" lang="en-US" altLang="ja-JP" dirty="0"/>
              <a:t>2</a:t>
            </a:r>
            <a:r>
              <a:rPr kumimoji="1" lang="ja-JP" altLang="en-US" dirty="0"/>
              <a:t>月</a:t>
            </a:r>
            <a:r>
              <a:rPr kumimoji="1" lang="en-US" altLang="ja-JP"/>
              <a:t>28</a:t>
            </a:r>
            <a:r>
              <a:rPr kumimoji="1" lang="ja-JP" altLang="en-US"/>
              <a:t>日</a:t>
            </a:r>
            <a:endParaRPr kumimoji="1" lang="ja-JP" altLang="en-US" dirty="0"/>
          </a:p>
        </p:txBody>
      </p:sp>
      <p:grpSp>
        <p:nvGrpSpPr>
          <p:cNvPr id="3" name="グループ化 2">
            <a:extLst>
              <a:ext uri="{FF2B5EF4-FFF2-40B4-BE49-F238E27FC236}">
                <a16:creationId xmlns:a16="http://schemas.microsoft.com/office/drawing/2014/main" id="{A5351336-384F-F466-0BC5-93FEB7EB9807}"/>
              </a:ext>
            </a:extLst>
          </p:cNvPr>
          <p:cNvGrpSpPr/>
          <p:nvPr/>
        </p:nvGrpSpPr>
        <p:grpSpPr>
          <a:xfrm>
            <a:off x="0" y="148938"/>
            <a:ext cx="2822389" cy="523220"/>
            <a:chOff x="218939" y="312842"/>
            <a:chExt cx="2822389" cy="523220"/>
          </a:xfrm>
        </p:grpSpPr>
        <p:sp>
          <p:nvSpPr>
            <p:cNvPr id="4" name="テキスト ボックス 3">
              <a:extLst>
                <a:ext uri="{FF2B5EF4-FFF2-40B4-BE49-F238E27FC236}">
                  <a16:creationId xmlns:a16="http://schemas.microsoft.com/office/drawing/2014/main" id="{5B98154C-3F2C-43E0-70E8-572C7AC78641}"/>
                </a:ext>
              </a:extLst>
            </p:cNvPr>
            <p:cNvSpPr txBox="1"/>
            <p:nvPr/>
          </p:nvSpPr>
          <p:spPr>
            <a:xfrm>
              <a:off x="218939" y="312842"/>
              <a:ext cx="611056" cy="523220"/>
            </a:xfrm>
            <a:prstGeom prst="rect">
              <a:avLst/>
            </a:prstGeom>
            <a:noFill/>
          </p:spPr>
          <p:txBody>
            <a:bodyPr wrap="square" rtlCol="0">
              <a:spAutoFit/>
            </a:bodyPr>
            <a:lstStyle/>
            <a:p>
              <a:r>
                <a:rPr kumimoji="1" lang="ja-JP" altLang="en-US" sz="1400" dirty="0">
                  <a:latin typeface="HGP創英角ﾎﾟｯﾌﾟ体" panose="040B0A00000000000000" pitchFamily="50" charset="-128"/>
                  <a:ea typeface="HGP創英角ﾎﾟｯﾌﾟ体" panose="040B0A00000000000000" pitchFamily="50" charset="-128"/>
                </a:rPr>
                <a:t>株式　　　　　　　　　　　　　　　　　　　　　　　　　　　　　　　　会社</a:t>
              </a:r>
            </a:p>
          </p:txBody>
        </p:sp>
        <p:sp>
          <p:nvSpPr>
            <p:cNvPr id="6" name="テキスト ボックス 5">
              <a:extLst>
                <a:ext uri="{FF2B5EF4-FFF2-40B4-BE49-F238E27FC236}">
                  <a16:creationId xmlns:a16="http://schemas.microsoft.com/office/drawing/2014/main" id="{0202B07D-A3D2-B883-D8AB-E77857EB74CE}"/>
                </a:ext>
              </a:extLst>
            </p:cNvPr>
            <p:cNvSpPr txBox="1"/>
            <p:nvPr/>
          </p:nvSpPr>
          <p:spPr>
            <a:xfrm>
              <a:off x="829995" y="312842"/>
              <a:ext cx="2211333" cy="523220"/>
            </a:xfrm>
            <a:prstGeom prst="rect">
              <a:avLst/>
            </a:prstGeom>
            <a:noFill/>
          </p:spPr>
          <p:txBody>
            <a:bodyPr wrap="square" rtlCol="0">
              <a:spAutoFit/>
            </a:bodyPr>
            <a:lstStyle/>
            <a:p>
              <a:r>
                <a:rPr kumimoji="1" lang="en-US" altLang="ja-JP" sz="2800" b="1" dirty="0">
                  <a:latin typeface="HGP創英角ﾎﾟｯﾌﾟ体" panose="040B0A00000000000000" pitchFamily="50" charset="-128"/>
                  <a:ea typeface="HGP創英角ﾎﾟｯﾌﾟ体" panose="040B0A00000000000000" pitchFamily="50" charset="-128"/>
                </a:rPr>
                <a:t>Branches</a:t>
              </a:r>
              <a:endParaRPr kumimoji="1" lang="ja-JP" altLang="en-US" sz="2800" b="1" dirty="0">
                <a:latin typeface="HGP創英角ﾎﾟｯﾌﾟ体" panose="040B0A00000000000000" pitchFamily="50" charset="-128"/>
                <a:ea typeface="HGP創英角ﾎﾟｯﾌﾟ体" panose="040B0A00000000000000" pitchFamily="50" charset="-128"/>
              </a:endParaRPr>
            </a:p>
          </p:txBody>
        </p:sp>
      </p:grpSp>
      <p:pic>
        <p:nvPicPr>
          <p:cNvPr id="8" name="Picture 2" descr="葉っぱのイラスト | 商用OKの無料イラスト素材サイト ツカッテ">
            <a:extLst>
              <a:ext uri="{FF2B5EF4-FFF2-40B4-BE49-F238E27FC236}">
                <a16:creationId xmlns:a16="http://schemas.microsoft.com/office/drawing/2014/main" id="{FF148514-D4DB-3864-599A-ACAFA5CF049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26833" y="167503"/>
            <a:ext cx="864869" cy="410031"/>
          </a:xfrm>
          <a:prstGeom prst="rect">
            <a:avLst/>
          </a:prstGeom>
          <a:noFill/>
          <a:extLst>
            <a:ext uri="{909E8E84-426E-40DD-AFC4-6F175D3DCCD1}">
              <a14:hiddenFill xmlns:a14="http://schemas.microsoft.com/office/drawing/2010/main">
                <a:solidFill>
                  <a:srgbClr val="FFFFFF"/>
                </a:solidFill>
              </a14:hiddenFill>
            </a:ext>
          </a:extLst>
        </p:spPr>
      </p:pic>
      <p:sp>
        <p:nvSpPr>
          <p:cNvPr id="9" name="テキスト ボックス 8">
            <a:extLst>
              <a:ext uri="{FF2B5EF4-FFF2-40B4-BE49-F238E27FC236}">
                <a16:creationId xmlns:a16="http://schemas.microsoft.com/office/drawing/2014/main" id="{24BC779A-1CAB-33C9-9239-746D22210D1D}"/>
              </a:ext>
            </a:extLst>
          </p:cNvPr>
          <p:cNvSpPr txBox="1"/>
          <p:nvPr/>
        </p:nvSpPr>
        <p:spPr>
          <a:xfrm>
            <a:off x="625718" y="625007"/>
            <a:ext cx="1648916" cy="246221"/>
          </a:xfrm>
          <a:prstGeom prst="rect">
            <a:avLst/>
          </a:prstGeom>
          <a:noFill/>
        </p:spPr>
        <p:txBody>
          <a:bodyPr wrap="square" rtlCol="0">
            <a:spAutoFit/>
          </a:bodyPr>
          <a:lstStyle/>
          <a:p>
            <a:r>
              <a:rPr kumimoji="1" lang="ja-JP" altLang="en-US" sz="1000" dirty="0"/>
              <a:t>ー株式会社ブランチェスー</a:t>
            </a:r>
          </a:p>
        </p:txBody>
      </p:sp>
    </p:spTree>
    <p:extLst>
      <p:ext uri="{BB962C8B-B14F-4D97-AF65-F5344CB8AC3E}">
        <p14:creationId xmlns:p14="http://schemas.microsoft.com/office/powerpoint/2010/main" val="135271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bg>
      <p:bgPr>
        <a:gradFill>
          <a:gsLst>
            <a:gs pos="23000">
              <a:srgbClr val="F0CFA4"/>
            </a:gs>
            <a:gs pos="65000">
              <a:srgbClr val="FCF96A"/>
            </a:gs>
            <a:gs pos="55000">
              <a:schemeClr val="accent2">
                <a:lumMod val="45000"/>
                <a:lumOff val="55000"/>
              </a:schemeClr>
            </a:gs>
            <a:gs pos="78000">
              <a:schemeClr val="accent2">
                <a:lumMod val="45000"/>
                <a:lumOff val="55000"/>
              </a:schemeClr>
            </a:gs>
            <a:gs pos="92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pic>
        <p:nvPicPr>
          <p:cNvPr id="1026" name="Picture 2" descr="葉っぱのイラスト | 商用OKの無料イラスト素材サイト ツカッテ">
            <a:extLst>
              <a:ext uri="{FF2B5EF4-FFF2-40B4-BE49-F238E27FC236}">
                <a16:creationId xmlns:a16="http://schemas.microsoft.com/office/drawing/2014/main" id="{6B364D4D-BCD4-28EF-419E-9FE009283B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7848" y="343499"/>
            <a:ext cx="864869" cy="410031"/>
          </a:xfrm>
          <a:prstGeom prst="rect">
            <a:avLst/>
          </a:prstGeom>
          <a:noFill/>
          <a:extLst>
            <a:ext uri="{909E8E84-426E-40DD-AFC4-6F175D3DCCD1}">
              <a14:hiddenFill xmlns:a14="http://schemas.microsoft.com/office/drawing/2010/main">
                <a:solidFill>
                  <a:srgbClr val="FFFFFF"/>
                </a:solidFill>
              </a14:hiddenFill>
            </a:ext>
          </a:extLst>
        </p:spPr>
      </p:pic>
      <p:grpSp>
        <p:nvGrpSpPr>
          <p:cNvPr id="2" name="グループ化 1">
            <a:extLst>
              <a:ext uri="{FF2B5EF4-FFF2-40B4-BE49-F238E27FC236}">
                <a16:creationId xmlns:a16="http://schemas.microsoft.com/office/drawing/2014/main" id="{649C6206-036D-E354-0F6A-FC5E54CDA409}"/>
              </a:ext>
            </a:extLst>
          </p:cNvPr>
          <p:cNvGrpSpPr/>
          <p:nvPr/>
        </p:nvGrpSpPr>
        <p:grpSpPr>
          <a:xfrm>
            <a:off x="303493" y="181849"/>
            <a:ext cx="11585013" cy="4506486"/>
            <a:chOff x="218939" y="181849"/>
            <a:chExt cx="11585013" cy="4506486"/>
          </a:xfrm>
        </p:grpSpPr>
        <p:sp>
          <p:nvSpPr>
            <p:cNvPr id="3" name="楕円 2">
              <a:extLst>
                <a:ext uri="{FF2B5EF4-FFF2-40B4-BE49-F238E27FC236}">
                  <a16:creationId xmlns:a16="http://schemas.microsoft.com/office/drawing/2014/main" id="{B21FDB54-21E5-216A-980A-919F94D53953}"/>
                </a:ext>
              </a:extLst>
            </p:cNvPr>
            <p:cNvSpPr/>
            <p:nvPr/>
          </p:nvSpPr>
          <p:spPr>
            <a:xfrm>
              <a:off x="2616807" y="327864"/>
              <a:ext cx="6202073" cy="972273"/>
            </a:xfrm>
            <a:prstGeom prst="ellipse">
              <a:avLst/>
            </a:prstGeom>
            <a:solidFill>
              <a:schemeClr val="accent4">
                <a:lumMod val="20000"/>
                <a:lumOff val="80000"/>
              </a:schemeClr>
            </a:solidFill>
            <a:ln/>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4000" dirty="0">
                  <a:solidFill>
                    <a:srgbClr val="00B0F0"/>
                  </a:solidFill>
                  <a:latin typeface="HGP創英角ﾎﾟｯﾌﾟ体" panose="040B0A00000000000000" pitchFamily="50" charset="-128"/>
                  <a:ea typeface="HGP創英角ﾎﾟｯﾌﾟ体" panose="040B0A00000000000000" pitchFamily="50" charset="-128"/>
                </a:rPr>
                <a:t>私たちの</a:t>
              </a:r>
              <a:r>
                <a:rPr kumimoji="1" lang="en-US" altLang="ja-JP" sz="4000" dirty="0">
                  <a:solidFill>
                    <a:srgbClr val="00B0F0"/>
                  </a:solidFill>
                  <a:latin typeface="HGP創英角ﾎﾟｯﾌﾟ体" panose="040B0A00000000000000" pitchFamily="50" charset="-128"/>
                  <a:ea typeface="HGP創英角ﾎﾟｯﾌﾟ体" panose="040B0A00000000000000" pitchFamily="50" charset="-128"/>
                </a:rPr>
                <a:t>VISION</a:t>
              </a:r>
              <a:endParaRPr kumimoji="1" lang="ja-JP" altLang="en-US" sz="4000" dirty="0">
                <a:solidFill>
                  <a:srgbClr val="00B0F0"/>
                </a:solidFill>
                <a:latin typeface="HGP創英角ﾎﾟｯﾌﾟ体" panose="040B0A00000000000000" pitchFamily="50" charset="-128"/>
                <a:ea typeface="HGP創英角ﾎﾟｯﾌﾟ体" panose="040B0A00000000000000" pitchFamily="50" charset="-128"/>
              </a:endParaRPr>
            </a:p>
          </p:txBody>
        </p:sp>
        <p:sp>
          <p:nvSpPr>
            <p:cNvPr id="14" name="テキスト ボックス 13">
              <a:extLst>
                <a:ext uri="{FF2B5EF4-FFF2-40B4-BE49-F238E27FC236}">
                  <a16:creationId xmlns:a16="http://schemas.microsoft.com/office/drawing/2014/main" id="{417F8A36-7EC7-660A-BB6A-3C63E835BAFD}"/>
                </a:ext>
              </a:extLst>
            </p:cNvPr>
            <p:cNvSpPr txBox="1"/>
            <p:nvPr/>
          </p:nvSpPr>
          <p:spPr>
            <a:xfrm>
              <a:off x="829995" y="2749343"/>
              <a:ext cx="10973957" cy="1938992"/>
            </a:xfrm>
            <a:prstGeom prst="rect">
              <a:avLst/>
            </a:prstGeom>
            <a:noFill/>
          </p:spPr>
          <p:txBody>
            <a:bodyPr wrap="square" rtlCol="0">
              <a:spAutoFit/>
            </a:bodyPr>
            <a:lstStyle/>
            <a:p>
              <a:r>
                <a:rPr kumimoji="1" lang="ja-JP" altLang="en-US" sz="6000" dirty="0">
                  <a:solidFill>
                    <a:srgbClr val="FFC000"/>
                  </a:solidFill>
                  <a:effectLst>
                    <a:outerShdw blurRad="38100" dist="38100" dir="2700000" algn="tl">
                      <a:srgbClr val="000000">
                        <a:alpha val="43137"/>
                      </a:srgbClr>
                    </a:outerShdw>
                  </a:effectLst>
                  <a:latin typeface="HGP創英角ﾎﾟｯﾌﾟ体" panose="040B0A00000000000000" pitchFamily="50" charset="-128"/>
                  <a:ea typeface="HGP創英角ﾎﾟｯﾌﾟ体" panose="040B0A00000000000000" pitchFamily="50" charset="-128"/>
                </a:rPr>
                <a:t>すべての人が優しさと強さに包まれ、愛情に満ちた世界へ。</a:t>
              </a:r>
            </a:p>
          </p:txBody>
        </p:sp>
        <p:grpSp>
          <p:nvGrpSpPr>
            <p:cNvPr id="4" name="グループ化 3">
              <a:extLst>
                <a:ext uri="{FF2B5EF4-FFF2-40B4-BE49-F238E27FC236}">
                  <a16:creationId xmlns:a16="http://schemas.microsoft.com/office/drawing/2014/main" id="{2797D9E9-E845-976E-DB7D-B640B4708403}"/>
                </a:ext>
              </a:extLst>
            </p:cNvPr>
            <p:cNvGrpSpPr/>
            <p:nvPr/>
          </p:nvGrpSpPr>
          <p:grpSpPr>
            <a:xfrm>
              <a:off x="218939" y="181849"/>
              <a:ext cx="2822389" cy="523220"/>
              <a:chOff x="218939" y="312842"/>
              <a:chExt cx="2822389" cy="523220"/>
            </a:xfrm>
          </p:grpSpPr>
          <p:sp>
            <p:nvSpPr>
              <p:cNvPr id="19" name="テキスト ボックス 18">
                <a:extLst>
                  <a:ext uri="{FF2B5EF4-FFF2-40B4-BE49-F238E27FC236}">
                    <a16:creationId xmlns:a16="http://schemas.microsoft.com/office/drawing/2014/main" id="{EA836792-5289-8F8C-EB36-D0C025F21C0C}"/>
                  </a:ext>
                </a:extLst>
              </p:cNvPr>
              <p:cNvSpPr txBox="1"/>
              <p:nvPr/>
            </p:nvSpPr>
            <p:spPr>
              <a:xfrm>
                <a:off x="218939" y="312842"/>
                <a:ext cx="611056" cy="523220"/>
              </a:xfrm>
              <a:prstGeom prst="rect">
                <a:avLst/>
              </a:prstGeom>
              <a:noFill/>
            </p:spPr>
            <p:txBody>
              <a:bodyPr wrap="square" rtlCol="0">
                <a:spAutoFit/>
              </a:bodyPr>
              <a:lstStyle/>
              <a:p>
                <a:r>
                  <a:rPr kumimoji="1" lang="ja-JP" altLang="en-US" sz="1400" dirty="0">
                    <a:latin typeface="HGP創英角ﾎﾟｯﾌﾟ体" panose="040B0A00000000000000" pitchFamily="50" charset="-128"/>
                    <a:ea typeface="HGP創英角ﾎﾟｯﾌﾟ体" panose="040B0A00000000000000" pitchFamily="50" charset="-128"/>
                  </a:rPr>
                  <a:t>株式　　　　　　　　　　　　　　　　　　　　　　　　　　　　　　　　会社</a:t>
                </a:r>
              </a:p>
            </p:txBody>
          </p:sp>
          <p:sp>
            <p:nvSpPr>
              <p:cNvPr id="20" name="テキスト ボックス 19">
                <a:extLst>
                  <a:ext uri="{FF2B5EF4-FFF2-40B4-BE49-F238E27FC236}">
                    <a16:creationId xmlns:a16="http://schemas.microsoft.com/office/drawing/2014/main" id="{7688230A-7D30-34C3-C00F-00AD79B938F1}"/>
                  </a:ext>
                </a:extLst>
              </p:cNvPr>
              <p:cNvSpPr txBox="1"/>
              <p:nvPr/>
            </p:nvSpPr>
            <p:spPr>
              <a:xfrm>
                <a:off x="829995" y="312842"/>
                <a:ext cx="2211333" cy="523220"/>
              </a:xfrm>
              <a:prstGeom prst="rect">
                <a:avLst/>
              </a:prstGeom>
              <a:noFill/>
            </p:spPr>
            <p:txBody>
              <a:bodyPr wrap="square" rtlCol="0">
                <a:spAutoFit/>
              </a:bodyPr>
              <a:lstStyle/>
              <a:p>
                <a:r>
                  <a:rPr kumimoji="1" lang="en-US" altLang="ja-JP" sz="2800" b="1" dirty="0">
                    <a:latin typeface="HGP創英角ﾎﾟｯﾌﾟ体" panose="040B0A00000000000000" pitchFamily="50" charset="-128"/>
                    <a:ea typeface="HGP創英角ﾎﾟｯﾌﾟ体" panose="040B0A00000000000000" pitchFamily="50" charset="-128"/>
                  </a:rPr>
                  <a:t>Branches</a:t>
                </a:r>
                <a:endParaRPr kumimoji="1" lang="ja-JP" altLang="en-US" sz="2800" b="1" dirty="0">
                  <a:latin typeface="HGP創英角ﾎﾟｯﾌﾟ体" panose="040B0A00000000000000" pitchFamily="50" charset="-128"/>
                  <a:ea typeface="HGP創英角ﾎﾟｯﾌﾟ体" panose="040B0A00000000000000" pitchFamily="50" charset="-128"/>
                </a:endParaRPr>
              </a:p>
            </p:txBody>
          </p:sp>
        </p:grpSp>
        <p:sp>
          <p:nvSpPr>
            <p:cNvPr id="5" name="テキスト ボックス 4">
              <a:extLst>
                <a:ext uri="{FF2B5EF4-FFF2-40B4-BE49-F238E27FC236}">
                  <a16:creationId xmlns:a16="http://schemas.microsoft.com/office/drawing/2014/main" id="{D45CE28A-D86E-966E-4E1F-B29466341BF6}"/>
                </a:ext>
              </a:extLst>
            </p:cNvPr>
            <p:cNvSpPr txBox="1"/>
            <p:nvPr/>
          </p:nvSpPr>
          <p:spPr>
            <a:xfrm>
              <a:off x="829995" y="722998"/>
              <a:ext cx="1648916" cy="246221"/>
            </a:xfrm>
            <a:prstGeom prst="rect">
              <a:avLst/>
            </a:prstGeom>
            <a:noFill/>
          </p:spPr>
          <p:txBody>
            <a:bodyPr wrap="square" rtlCol="0">
              <a:spAutoFit/>
            </a:bodyPr>
            <a:lstStyle/>
            <a:p>
              <a:r>
                <a:rPr kumimoji="1" lang="ja-JP" altLang="en-US" sz="1000" dirty="0"/>
                <a:t>ー株式会社ブランチェスー</a:t>
              </a:r>
            </a:p>
          </p:txBody>
        </p:sp>
      </p:grpSp>
      <p:pic>
        <p:nvPicPr>
          <p:cNvPr id="8" name="図 7">
            <a:extLst>
              <a:ext uri="{FF2B5EF4-FFF2-40B4-BE49-F238E27FC236}">
                <a16:creationId xmlns:a16="http://schemas.microsoft.com/office/drawing/2014/main" id="{3525CB47-75F9-05D2-81C9-0305D74CEFD6}"/>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592" b="89803" l="6534" r="93466">
                        <a14:foregroundMark x1="40057" y1="24671" x2="64205" y2="59539"/>
                        <a14:foregroundMark x1="64205" y1="59539" x2="64489" y2="59539"/>
                        <a14:foregroundMark x1="85227" y1="59868" x2="80682" y2="65461"/>
                        <a14:foregroundMark x1="59375" y1="27961" x2="41761" y2="45724"/>
                        <a14:foregroundMark x1="61648" y1="31908" x2="42330" y2="51974"/>
                        <a14:foregroundMark x1="34091" y1="36842" x2="54261" y2="56908"/>
                        <a14:foregroundMark x1="7102" y1="50987" x2="17898" y2="64145"/>
                        <a14:foregroundMark x1="80966" y1="56908" x2="84091" y2="68421"/>
                        <a14:foregroundMark x1="93466" y1="56579" x2="93466" y2="56579"/>
                        <a14:foregroundMark x1="61648" y1="79934" x2="61648" y2="79934"/>
                        <a14:foregroundMark x1="67614" y1="77961" x2="67614" y2="77961"/>
                        <a14:foregroundMark x1="78693" y1="77961" x2="78693" y2="77961"/>
                        <a14:foregroundMark x1="42898" y1="80592" x2="42898" y2="80592"/>
                        <a14:foregroundMark x1="54830" y1="78947" x2="54830" y2="78947"/>
                        <a14:foregroundMark x1="48295" y1="80263" x2="48295" y2="80263"/>
                        <a14:foregroundMark x1="54830" y1="88487" x2="54830" y2="88487"/>
                        <a14:foregroundMark x1="24716" y1="76645" x2="24716" y2="76645"/>
                        <a14:foregroundMark x1="43466" y1="5592" x2="43182" y2="9211"/>
                      </a14:backgroundRemoval>
                    </a14:imgEffect>
                  </a14:imgLayer>
                </a14:imgProps>
              </a:ext>
              <a:ext uri="{28A0092B-C50C-407E-A947-70E740481C1C}">
                <a14:useLocalDpi xmlns:a14="http://schemas.microsoft.com/office/drawing/2010/main" val="0"/>
              </a:ext>
            </a:extLst>
          </a:blip>
          <a:srcRect/>
          <a:stretch>
            <a:fillRect/>
          </a:stretch>
        </p:blipFill>
        <p:spPr bwMode="auto">
          <a:xfrm>
            <a:off x="9041330" y="239622"/>
            <a:ext cx="1190103" cy="10278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57334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a:extLst>
              <a:ext uri="{FF2B5EF4-FFF2-40B4-BE49-F238E27FC236}">
                <a16:creationId xmlns:a16="http://schemas.microsoft.com/office/drawing/2014/main" id="{BB91B29B-0C56-77DC-4CBA-7E4BA48B9A5C}"/>
              </a:ext>
            </a:extLst>
          </p:cNvPr>
          <p:cNvSpPr>
            <a:spLocks noGrp="1"/>
          </p:cNvSpPr>
          <p:nvPr>
            <p:ph type="title"/>
          </p:nvPr>
        </p:nvSpPr>
        <p:spPr>
          <a:xfrm>
            <a:off x="1097280" y="758952"/>
            <a:ext cx="10058400" cy="1969258"/>
          </a:xfrm>
        </p:spPr>
        <p:txBody>
          <a:bodyPr/>
          <a:lstStyle/>
          <a:p>
            <a:r>
              <a:rPr lang="ja-JP" altLang="en-US" b="1" dirty="0"/>
              <a:t>　　</a:t>
            </a:r>
            <a:r>
              <a:rPr lang="en-US" altLang="ja-JP" b="1" dirty="0"/>
              <a:t>Branches</a:t>
            </a:r>
            <a:r>
              <a:rPr lang="ja-JP" altLang="en-US" sz="7200" b="1" dirty="0"/>
              <a:t>の理念</a:t>
            </a:r>
          </a:p>
        </p:txBody>
      </p:sp>
      <p:sp>
        <p:nvSpPr>
          <p:cNvPr id="5" name="テキスト プレースホルダー 4">
            <a:extLst>
              <a:ext uri="{FF2B5EF4-FFF2-40B4-BE49-F238E27FC236}">
                <a16:creationId xmlns:a16="http://schemas.microsoft.com/office/drawing/2014/main" id="{05EB88C2-8D88-624F-BD4C-17EB45E7F459}"/>
              </a:ext>
            </a:extLst>
          </p:cNvPr>
          <p:cNvSpPr>
            <a:spLocks noGrp="1"/>
          </p:cNvSpPr>
          <p:nvPr>
            <p:ph type="body" idx="1"/>
          </p:nvPr>
        </p:nvSpPr>
        <p:spPr>
          <a:xfrm>
            <a:off x="1097280" y="3192905"/>
            <a:ext cx="10058400" cy="2403223"/>
          </a:xfrm>
        </p:spPr>
        <p:txBody>
          <a:bodyPr/>
          <a:lstStyle/>
          <a:p>
            <a:r>
              <a:rPr lang="ja-JP" altLang="en-US" dirty="0"/>
              <a:t>　　　　　</a:t>
            </a:r>
            <a:r>
              <a:rPr lang="ja-JP" altLang="en-US" sz="2800" dirty="0"/>
              <a:t>　　　ー私たちが共有する大切な想いー</a:t>
            </a:r>
          </a:p>
        </p:txBody>
      </p:sp>
      <p:grpSp>
        <p:nvGrpSpPr>
          <p:cNvPr id="3" name="グループ化 2">
            <a:extLst>
              <a:ext uri="{FF2B5EF4-FFF2-40B4-BE49-F238E27FC236}">
                <a16:creationId xmlns:a16="http://schemas.microsoft.com/office/drawing/2014/main" id="{9FF544E3-A932-631B-8116-70EA9240EB5A}"/>
              </a:ext>
            </a:extLst>
          </p:cNvPr>
          <p:cNvGrpSpPr/>
          <p:nvPr/>
        </p:nvGrpSpPr>
        <p:grpSpPr>
          <a:xfrm>
            <a:off x="173969" y="369436"/>
            <a:ext cx="2822389" cy="523220"/>
            <a:chOff x="173969" y="369436"/>
            <a:chExt cx="2822389" cy="523220"/>
          </a:xfrm>
        </p:grpSpPr>
        <p:sp>
          <p:nvSpPr>
            <p:cNvPr id="8" name="テキスト ボックス 7">
              <a:extLst>
                <a:ext uri="{FF2B5EF4-FFF2-40B4-BE49-F238E27FC236}">
                  <a16:creationId xmlns:a16="http://schemas.microsoft.com/office/drawing/2014/main" id="{AB0A2A32-8B43-4CEC-5232-4C2EC9E93FA3}"/>
                </a:ext>
              </a:extLst>
            </p:cNvPr>
            <p:cNvSpPr txBox="1"/>
            <p:nvPr/>
          </p:nvSpPr>
          <p:spPr>
            <a:xfrm>
              <a:off x="173969" y="369436"/>
              <a:ext cx="611056" cy="523220"/>
            </a:xfrm>
            <a:prstGeom prst="rect">
              <a:avLst/>
            </a:prstGeom>
            <a:noFill/>
          </p:spPr>
          <p:txBody>
            <a:bodyPr wrap="square" rtlCol="0">
              <a:spAutoFit/>
            </a:bodyPr>
            <a:lstStyle/>
            <a:p>
              <a:r>
                <a:rPr kumimoji="1" lang="ja-JP" altLang="en-US" sz="1400" dirty="0">
                  <a:latin typeface="HGP創英角ﾎﾟｯﾌﾟ体" panose="040B0A00000000000000" pitchFamily="50" charset="-128"/>
                  <a:ea typeface="HGP創英角ﾎﾟｯﾌﾟ体" panose="040B0A00000000000000" pitchFamily="50" charset="-128"/>
                </a:rPr>
                <a:t>株式　　　　　　　　　　　　　　　　　　　　　　　　　　　　　　　　会社</a:t>
              </a:r>
            </a:p>
          </p:txBody>
        </p:sp>
        <p:sp>
          <p:nvSpPr>
            <p:cNvPr id="9" name="テキスト ボックス 8">
              <a:extLst>
                <a:ext uri="{FF2B5EF4-FFF2-40B4-BE49-F238E27FC236}">
                  <a16:creationId xmlns:a16="http://schemas.microsoft.com/office/drawing/2014/main" id="{2A5ED37E-55E8-01EC-9E70-9D0CFC5670D2}"/>
                </a:ext>
              </a:extLst>
            </p:cNvPr>
            <p:cNvSpPr txBox="1"/>
            <p:nvPr/>
          </p:nvSpPr>
          <p:spPr>
            <a:xfrm>
              <a:off x="785025" y="369436"/>
              <a:ext cx="2211333" cy="523220"/>
            </a:xfrm>
            <a:prstGeom prst="rect">
              <a:avLst/>
            </a:prstGeom>
            <a:noFill/>
          </p:spPr>
          <p:txBody>
            <a:bodyPr wrap="square" rtlCol="0">
              <a:spAutoFit/>
            </a:bodyPr>
            <a:lstStyle/>
            <a:p>
              <a:r>
                <a:rPr kumimoji="1" lang="en-US" altLang="ja-JP" sz="2800" b="1" dirty="0">
                  <a:latin typeface="HGP創英角ﾎﾟｯﾌﾟ体" panose="040B0A00000000000000" pitchFamily="50" charset="-128"/>
                  <a:ea typeface="HGP創英角ﾎﾟｯﾌﾟ体" panose="040B0A00000000000000" pitchFamily="50" charset="-128"/>
                </a:rPr>
                <a:t>Branches</a:t>
              </a:r>
              <a:endParaRPr kumimoji="1" lang="ja-JP" altLang="en-US" sz="2800" b="1" dirty="0">
                <a:latin typeface="HGP創英角ﾎﾟｯﾌﾟ体" panose="040B0A00000000000000" pitchFamily="50" charset="-128"/>
                <a:ea typeface="HGP創英角ﾎﾟｯﾌﾟ体" panose="040B0A00000000000000" pitchFamily="50" charset="-128"/>
              </a:endParaRPr>
            </a:p>
          </p:txBody>
        </p:sp>
      </p:grpSp>
      <p:pic>
        <p:nvPicPr>
          <p:cNvPr id="10" name="Picture 2" descr="葉っぱのイラスト | 商用OKの無料イラスト素材サイト ツカッテ">
            <a:extLst>
              <a:ext uri="{FF2B5EF4-FFF2-40B4-BE49-F238E27FC236}">
                <a16:creationId xmlns:a16="http://schemas.microsoft.com/office/drawing/2014/main" id="{B3258FB2-3D39-5F95-1F21-1E9E1938C3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5758" y="369436"/>
            <a:ext cx="864869" cy="410031"/>
          </a:xfrm>
          <a:prstGeom prst="rect">
            <a:avLst/>
          </a:prstGeom>
          <a:noFill/>
          <a:extLst>
            <a:ext uri="{909E8E84-426E-40DD-AFC4-6F175D3DCCD1}">
              <a14:hiddenFill xmlns:a14="http://schemas.microsoft.com/office/drawing/2010/main">
                <a:solidFill>
                  <a:srgbClr val="FFFFFF"/>
                </a:solidFill>
              </a14:hiddenFill>
            </a:ext>
          </a:extLst>
        </p:spPr>
      </p:pic>
      <p:sp>
        <p:nvSpPr>
          <p:cNvPr id="11" name="テキスト ボックス 10">
            <a:extLst>
              <a:ext uri="{FF2B5EF4-FFF2-40B4-BE49-F238E27FC236}">
                <a16:creationId xmlns:a16="http://schemas.microsoft.com/office/drawing/2014/main" id="{5C270CC3-2819-2023-E25A-6F69610E3239}"/>
              </a:ext>
            </a:extLst>
          </p:cNvPr>
          <p:cNvSpPr txBox="1"/>
          <p:nvPr/>
        </p:nvSpPr>
        <p:spPr>
          <a:xfrm>
            <a:off x="871812" y="779467"/>
            <a:ext cx="1648916" cy="246221"/>
          </a:xfrm>
          <a:prstGeom prst="rect">
            <a:avLst/>
          </a:prstGeom>
          <a:noFill/>
        </p:spPr>
        <p:txBody>
          <a:bodyPr wrap="square" rtlCol="0">
            <a:spAutoFit/>
          </a:bodyPr>
          <a:lstStyle/>
          <a:p>
            <a:r>
              <a:rPr kumimoji="1" lang="ja-JP" altLang="en-US" sz="1000" dirty="0"/>
              <a:t>ー株式会社ブランチェスー</a:t>
            </a:r>
          </a:p>
        </p:txBody>
      </p:sp>
    </p:spTree>
    <p:extLst>
      <p:ext uri="{BB962C8B-B14F-4D97-AF65-F5344CB8AC3E}">
        <p14:creationId xmlns:p14="http://schemas.microsoft.com/office/powerpoint/2010/main" val="181941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グループ化 1">
            <a:extLst>
              <a:ext uri="{FF2B5EF4-FFF2-40B4-BE49-F238E27FC236}">
                <a16:creationId xmlns:a16="http://schemas.microsoft.com/office/drawing/2014/main" id="{862BEED7-7A68-E2E4-4C82-966E74529E3C}"/>
              </a:ext>
            </a:extLst>
          </p:cNvPr>
          <p:cNvGrpSpPr/>
          <p:nvPr/>
        </p:nvGrpSpPr>
        <p:grpSpPr>
          <a:xfrm>
            <a:off x="289278" y="312842"/>
            <a:ext cx="2822389" cy="523220"/>
            <a:chOff x="218939" y="312842"/>
            <a:chExt cx="2822389" cy="523220"/>
          </a:xfrm>
        </p:grpSpPr>
        <p:sp>
          <p:nvSpPr>
            <p:cNvPr id="3" name="テキスト ボックス 2">
              <a:extLst>
                <a:ext uri="{FF2B5EF4-FFF2-40B4-BE49-F238E27FC236}">
                  <a16:creationId xmlns:a16="http://schemas.microsoft.com/office/drawing/2014/main" id="{1E4F35AE-3AAF-D98C-C823-0313FE249DB7}"/>
                </a:ext>
              </a:extLst>
            </p:cNvPr>
            <p:cNvSpPr txBox="1"/>
            <p:nvPr/>
          </p:nvSpPr>
          <p:spPr>
            <a:xfrm>
              <a:off x="218939" y="312842"/>
              <a:ext cx="611056" cy="523220"/>
            </a:xfrm>
            <a:prstGeom prst="rect">
              <a:avLst/>
            </a:prstGeom>
            <a:noFill/>
          </p:spPr>
          <p:txBody>
            <a:bodyPr wrap="square" rtlCol="0">
              <a:spAutoFit/>
            </a:bodyPr>
            <a:lstStyle/>
            <a:p>
              <a:r>
                <a:rPr kumimoji="1" lang="ja-JP" altLang="en-US" sz="1400" dirty="0">
                  <a:latin typeface="HGP創英角ﾎﾟｯﾌﾟ体" panose="040B0A00000000000000" pitchFamily="50" charset="-128"/>
                  <a:ea typeface="HGP創英角ﾎﾟｯﾌﾟ体" panose="040B0A00000000000000" pitchFamily="50" charset="-128"/>
                </a:rPr>
                <a:t>株式　　　　　　　　　　　　　　　　　　　　　　　　　　　　　　　　会社</a:t>
              </a:r>
            </a:p>
          </p:txBody>
        </p:sp>
        <p:sp>
          <p:nvSpPr>
            <p:cNvPr id="4" name="テキスト ボックス 3">
              <a:extLst>
                <a:ext uri="{FF2B5EF4-FFF2-40B4-BE49-F238E27FC236}">
                  <a16:creationId xmlns:a16="http://schemas.microsoft.com/office/drawing/2014/main" id="{6D2EE2AE-79B1-581C-70DB-FCAB589D7C64}"/>
                </a:ext>
              </a:extLst>
            </p:cNvPr>
            <p:cNvSpPr txBox="1"/>
            <p:nvPr/>
          </p:nvSpPr>
          <p:spPr>
            <a:xfrm>
              <a:off x="829995" y="312842"/>
              <a:ext cx="2211333" cy="523220"/>
            </a:xfrm>
            <a:prstGeom prst="rect">
              <a:avLst/>
            </a:prstGeom>
            <a:noFill/>
          </p:spPr>
          <p:txBody>
            <a:bodyPr wrap="square" rtlCol="0">
              <a:spAutoFit/>
            </a:bodyPr>
            <a:lstStyle/>
            <a:p>
              <a:r>
                <a:rPr kumimoji="1" lang="en-US" altLang="ja-JP" sz="2800" b="1" dirty="0">
                  <a:latin typeface="HGP創英角ﾎﾟｯﾌﾟ体" panose="040B0A00000000000000" pitchFamily="50" charset="-128"/>
                  <a:ea typeface="HGP創英角ﾎﾟｯﾌﾟ体" panose="040B0A00000000000000" pitchFamily="50" charset="-128"/>
                </a:rPr>
                <a:t>Branches</a:t>
              </a:r>
              <a:endParaRPr kumimoji="1" lang="ja-JP" altLang="en-US" sz="2800" b="1" dirty="0">
                <a:latin typeface="HGP創英角ﾎﾟｯﾌﾟ体" panose="040B0A00000000000000" pitchFamily="50" charset="-128"/>
                <a:ea typeface="HGP創英角ﾎﾟｯﾌﾟ体" panose="040B0A00000000000000" pitchFamily="50" charset="-128"/>
              </a:endParaRPr>
            </a:p>
          </p:txBody>
        </p:sp>
      </p:grpSp>
      <p:pic>
        <p:nvPicPr>
          <p:cNvPr id="5" name="Picture 2" descr="葉っぱのイラスト | 商用OKの無料イラスト素材サイト ツカッテ">
            <a:extLst>
              <a:ext uri="{FF2B5EF4-FFF2-40B4-BE49-F238E27FC236}">
                <a16:creationId xmlns:a16="http://schemas.microsoft.com/office/drawing/2014/main" id="{95728D8D-0618-2C6E-F5E7-1DFF8845A0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0728" y="369436"/>
            <a:ext cx="864869" cy="410031"/>
          </a:xfrm>
          <a:prstGeom prst="rect">
            <a:avLst/>
          </a:prstGeom>
          <a:noFill/>
          <a:extLst>
            <a:ext uri="{909E8E84-426E-40DD-AFC4-6F175D3DCCD1}">
              <a14:hiddenFill xmlns:a14="http://schemas.microsoft.com/office/drawing/2010/main">
                <a:solidFill>
                  <a:srgbClr val="FFFFFF"/>
                </a:solidFill>
              </a14:hiddenFill>
            </a:ext>
          </a:extLst>
        </p:spPr>
      </p:pic>
      <p:sp>
        <p:nvSpPr>
          <p:cNvPr id="7" name="四角形: 角を丸くする 6">
            <a:extLst>
              <a:ext uri="{FF2B5EF4-FFF2-40B4-BE49-F238E27FC236}">
                <a16:creationId xmlns:a16="http://schemas.microsoft.com/office/drawing/2014/main" id="{73E6DD5D-EB69-4C74-17CA-3E393AFE9BE5}"/>
              </a:ext>
            </a:extLst>
          </p:cNvPr>
          <p:cNvSpPr/>
          <p:nvPr/>
        </p:nvSpPr>
        <p:spPr>
          <a:xfrm>
            <a:off x="4494922" y="836062"/>
            <a:ext cx="2644726" cy="914400"/>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solidFill>
                  <a:schemeClr val="tx1"/>
                </a:solidFill>
                <a:latin typeface="HGPｺﾞｼｯｸE" panose="020B0900000000000000" pitchFamily="50" charset="-128"/>
                <a:ea typeface="HGPｺﾞｼｯｸE" panose="020B0900000000000000" pitchFamily="50" charset="-128"/>
              </a:rPr>
              <a:t>経営理念</a:t>
            </a:r>
          </a:p>
        </p:txBody>
      </p:sp>
      <p:sp>
        <p:nvSpPr>
          <p:cNvPr id="8" name="四角形: 角を丸くする 7">
            <a:extLst>
              <a:ext uri="{FF2B5EF4-FFF2-40B4-BE49-F238E27FC236}">
                <a16:creationId xmlns:a16="http://schemas.microsoft.com/office/drawing/2014/main" id="{81966F1A-ECAB-2B9C-8D5A-54FE990BD797}"/>
              </a:ext>
            </a:extLst>
          </p:cNvPr>
          <p:cNvSpPr/>
          <p:nvPr/>
        </p:nvSpPr>
        <p:spPr>
          <a:xfrm>
            <a:off x="919089" y="2105188"/>
            <a:ext cx="10353821" cy="1100798"/>
          </a:xfrm>
          <a:prstGeom prst="roundRect">
            <a:avLst/>
          </a:prstGeom>
          <a:solidFill>
            <a:srgbClr val="FA9CD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HGP創英角ｺﾞｼｯｸUB" panose="020B0900000000000000" pitchFamily="50" charset="-128"/>
                <a:ea typeface="HGP創英角ｺﾞｼｯｸUB" panose="020B0900000000000000" pitchFamily="50" charset="-128"/>
              </a:rPr>
              <a:t>子どもたちに愛情を・・・　</a:t>
            </a:r>
            <a:r>
              <a:rPr kumimoji="1" lang="ja-JP" altLang="en-US" b="1" dirty="0">
                <a:solidFill>
                  <a:schemeClr val="tx1"/>
                </a:solidFill>
                <a:latin typeface="HGP創英角ｺﾞｼｯｸUB" panose="020B0900000000000000" pitchFamily="50" charset="-128"/>
                <a:ea typeface="HGP創英角ｺﾞｼｯｸUB" panose="020B0900000000000000" pitchFamily="50" charset="-128"/>
              </a:rPr>
              <a:t>　　　　　　　　　　　　　　　　　　　　　　　　　　　　　　　　　　　　　　　　　　　　　　　　　　　　　　　　</a:t>
            </a:r>
            <a:r>
              <a:rPr kumimoji="1" lang="ja-JP" altLang="en-US" dirty="0">
                <a:solidFill>
                  <a:schemeClr val="tx1"/>
                </a:solidFill>
                <a:latin typeface="HGP創英角ｺﾞｼｯｸUB" panose="020B0900000000000000" pitchFamily="50" charset="-128"/>
                <a:ea typeface="HGP創英角ｺﾞｼｯｸUB" panose="020B0900000000000000" pitchFamily="50" charset="-128"/>
              </a:rPr>
              <a:t>一年を通して、子どもたちに笑顔あふれる充実した保育内容を提案し続ける</a:t>
            </a:r>
            <a:r>
              <a:rPr kumimoji="1" lang="ja-JP" altLang="en-US" b="1" dirty="0">
                <a:solidFill>
                  <a:schemeClr val="tx1"/>
                </a:solidFill>
                <a:latin typeface="HGS創英角ﾎﾟｯﾌﾟ体" panose="040B0A00000000000000" pitchFamily="50" charset="-128"/>
                <a:ea typeface="HGS創英角ﾎﾟｯﾌﾟ体" panose="040B0A00000000000000" pitchFamily="50" charset="-128"/>
              </a:rPr>
              <a:t>。</a:t>
            </a:r>
            <a:endParaRPr kumimoji="1" lang="en-US" altLang="ja-JP" b="1" dirty="0">
              <a:solidFill>
                <a:schemeClr val="tx1"/>
              </a:solidFill>
              <a:latin typeface="HGS創英角ﾎﾟｯﾌﾟ体" panose="040B0A00000000000000" pitchFamily="50" charset="-128"/>
              <a:ea typeface="HGS創英角ﾎﾟｯﾌﾟ体" panose="040B0A00000000000000" pitchFamily="50" charset="-128"/>
            </a:endParaRPr>
          </a:p>
        </p:txBody>
      </p:sp>
      <p:sp>
        <p:nvSpPr>
          <p:cNvPr id="10" name="四角形: 角を丸くする 9">
            <a:extLst>
              <a:ext uri="{FF2B5EF4-FFF2-40B4-BE49-F238E27FC236}">
                <a16:creationId xmlns:a16="http://schemas.microsoft.com/office/drawing/2014/main" id="{F292558E-2012-7163-972D-4B88619E9C90}"/>
              </a:ext>
            </a:extLst>
          </p:cNvPr>
          <p:cNvSpPr/>
          <p:nvPr/>
        </p:nvSpPr>
        <p:spPr>
          <a:xfrm>
            <a:off x="900334" y="3560712"/>
            <a:ext cx="10372576" cy="1100798"/>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HGP創英角ｺﾞｼｯｸUB" panose="020B0900000000000000" pitchFamily="50" charset="-128"/>
                <a:ea typeface="HGP創英角ｺﾞｼｯｸUB" panose="020B0900000000000000" pitchFamily="50" charset="-128"/>
              </a:rPr>
              <a:t>保護者に安心を・・・　　　　　　　　　　　　　　　　　　　　　　　　　　　　　　　　　　　　　　　　　　　　　　　　　　　　　　　　　　　　　　　　　　　　　　　　利用者の気持ちを常に考え、徹底的にニーズに応え柔軟に対応する。そして、時代の流れに沿った新しい保育運営を追求し続ける。</a:t>
            </a:r>
            <a:endParaRPr kumimoji="1" lang="ja-JP" altLang="en-US" dirty="0">
              <a:latin typeface="HGP創英角ｺﾞｼｯｸUB" panose="020B0900000000000000" pitchFamily="50" charset="-128"/>
              <a:ea typeface="HGP創英角ｺﾞｼｯｸUB" panose="020B0900000000000000" pitchFamily="50" charset="-128"/>
            </a:endParaRPr>
          </a:p>
        </p:txBody>
      </p:sp>
      <p:sp>
        <p:nvSpPr>
          <p:cNvPr id="11" name="四角形: 角を丸くする 10">
            <a:extLst>
              <a:ext uri="{FF2B5EF4-FFF2-40B4-BE49-F238E27FC236}">
                <a16:creationId xmlns:a16="http://schemas.microsoft.com/office/drawing/2014/main" id="{0EE9C156-9F75-1446-F88D-E52A906B4A03}"/>
              </a:ext>
            </a:extLst>
          </p:cNvPr>
          <p:cNvSpPr/>
          <p:nvPr/>
        </p:nvSpPr>
        <p:spPr>
          <a:xfrm>
            <a:off x="900335" y="5016236"/>
            <a:ext cx="10372576" cy="1100798"/>
          </a:xfrm>
          <a:prstGeom prst="roundRect">
            <a:avLst/>
          </a:prstGeom>
          <a:solidFill>
            <a:srgbClr val="08F852"/>
          </a:solidFill>
          <a:ln>
            <a:solidFill>
              <a:schemeClr val="accent5">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ja-JP" altLang="en-US" dirty="0">
                <a:solidFill>
                  <a:schemeClr val="tx1"/>
                </a:solidFill>
                <a:latin typeface="HGP創英角ｺﾞｼｯｸUB" panose="020B0900000000000000" pitchFamily="50" charset="-128"/>
                <a:ea typeface="HGP創英角ｺﾞｼｯｸUB" panose="020B0900000000000000" pitchFamily="50" charset="-128"/>
              </a:rPr>
              <a:t>社員に働く歓びを・・・社員全員が常に同じベクトルで物事を考え、柔軟な考え方を持ち、より充実した人生を送れるように自己を磨き続ける。</a:t>
            </a:r>
          </a:p>
        </p:txBody>
      </p:sp>
      <p:sp>
        <p:nvSpPr>
          <p:cNvPr id="12" name="テキスト ボックス 11">
            <a:extLst>
              <a:ext uri="{FF2B5EF4-FFF2-40B4-BE49-F238E27FC236}">
                <a16:creationId xmlns:a16="http://schemas.microsoft.com/office/drawing/2014/main" id="{78FC9395-79FA-9B5F-F2D1-8F8A114AC29E}"/>
              </a:ext>
            </a:extLst>
          </p:cNvPr>
          <p:cNvSpPr txBox="1"/>
          <p:nvPr/>
        </p:nvSpPr>
        <p:spPr>
          <a:xfrm>
            <a:off x="927010" y="740966"/>
            <a:ext cx="1648916" cy="246221"/>
          </a:xfrm>
          <a:prstGeom prst="rect">
            <a:avLst/>
          </a:prstGeom>
          <a:noFill/>
        </p:spPr>
        <p:txBody>
          <a:bodyPr wrap="square" rtlCol="0">
            <a:spAutoFit/>
          </a:bodyPr>
          <a:lstStyle/>
          <a:p>
            <a:r>
              <a:rPr kumimoji="1" lang="ja-JP" altLang="en-US" sz="1000" dirty="0"/>
              <a:t>ー株式会社ブランチェスー</a:t>
            </a:r>
          </a:p>
        </p:txBody>
      </p:sp>
    </p:spTree>
    <p:extLst>
      <p:ext uri="{BB962C8B-B14F-4D97-AF65-F5344CB8AC3E}">
        <p14:creationId xmlns:p14="http://schemas.microsoft.com/office/powerpoint/2010/main" val="695175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23000">
              <a:srgbClr val="F0CFA4"/>
            </a:gs>
            <a:gs pos="65000">
              <a:srgbClr val="FCF96A"/>
            </a:gs>
            <a:gs pos="55000">
              <a:schemeClr val="accent2">
                <a:lumMod val="45000"/>
                <a:lumOff val="55000"/>
              </a:schemeClr>
            </a:gs>
            <a:gs pos="78000">
              <a:schemeClr val="accent2">
                <a:lumMod val="45000"/>
                <a:lumOff val="55000"/>
              </a:schemeClr>
            </a:gs>
            <a:gs pos="92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825E9958-BCF3-AE2E-A2FC-7D90E105DEC6}"/>
              </a:ext>
            </a:extLst>
          </p:cNvPr>
          <p:cNvSpPr/>
          <p:nvPr/>
        </p:nvSpPr>
        <p:spPr>
          <a:xfrm>
            <a:off x="461010" y="-9382"/>
            <a:ext cx="11346180" cy="546847"/>
          </a:xfrm>
          <a:prstGeom prst="roundRect">
            <a:avLst/>
          </a:prstGeom>
          <a:solidFill>
            <a:srgbClr val="FCF96A"/>
          </a:solidFill>
          <a:effectLst>
            <a:outerShdw blurRad="50800" dist="50800" dir="5400000" algn="ctr" rotWithShape="0">
              <a:srgbClr val="00B05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3200" dirty="0">
                <a:solidFill>
                  <a:schemeClr val="accent4">
                    <a:lumMod val="75000"/>
                  </a:schemeClr>
                </a:solidFill>
                <a:latin typeface="HGP創英角ﾎﾟｯﾌﾟ体" panose="040B0A00000000000000" pitchFamily="50" charset="-128"/>
                <a:ea typeface="HGP創英角ﾎﾟｯﾌﾟ体" panose="040B0A00000000000000" pitchFamily="50" charset="-128"/>
              </a:rPr>
              <a:t>支援内容</a:t>
            </a:r>
          </a:p>
        </p:txBody>
      </p:sp>
      <p:graphicFrame>
        <p:nvGraphicFramePr>
          <p:cNvPr id="5" name="表 4">
            <a:extLst>
              <a:ext uri="{FF2B5EF4-FFF2-40B4-BE49-F238E27FC236}">
                <a16:creationId xmlns:a16="http://schemas.microsoft.com/office/drawing/2014/main" id="{C3AB799A-4C4C-36C4-AE07-21AD41CCF8CB}"/>
              </a:ext>
            </a:extLst>
          </p:cNvPr>
          <p:cNvGraphicFramePr>
            <a:graphicFrameLocks noGrp="1"/>
          </p:cNvGraphicFramePr>
          <p:nvPr>
            <p:extLst>
              <p:ext uri="{D42A27DB-BD31-4B8C-83A1-F6EECF244321}">
                <p14:modId xmlns:p14="http://schemas.microsoft.com/office/powerpoint/2010/main" val="2285608036"/>
              </p:ext>
            </p:extLst>
          </p:nvPr>
        </p:nvGraphicFramePr>
        <p:xfrm>
          <a:off x="475690" y="581822"/>
          <a:ext cx="604520" cy="2752181"/>
        </p:xfrm>
        <a:graphic>
          <a:graphicData uri="http://schemas.openxmlformats.org/drawingml/2006/table">
            <a:tbl>
              <a:tblPr firstRow="1" firstCol="1" bandRow="1">
                <a:tableStyleId>{21E4AEA4-8DFA-4A89-87EB-49C32662AFE0}</a:tableStyleId>
              </a:tblPr>
              <a:tblGrid>
                <a:gridCol w="604520">
                  <a:extLst>
                    <a:ext uri="{9D8B030D-6E8A-4147-A177-3AD203B41FA5}">
                      <a16:colId xmlns:a16="http://schemas.microsoft.com/office/drawing/2014/main" val="4144401810"/>
                    </a:ext>
                  </a:extLst>
                </a:gridCol>
              </a:tblGrid>
              <a:tr h="426641">
                <a:tc>
                  <a:txBody>
                    <a:bodyPr/>
                    <a:lstStyle/>
                    <a:p>
                      <a:endParaRPr kumimoji="1" lang="ja-JP" altLang="en-US" sz="1600" dirty="0"/>
                    </a:p>
                  </a:txBody>
                  <a:tcPr vert="eaVert">
                    <a:solidFill>
                      <a:schemeClr val="accent1">
                        <a:tint val="40000"/>
                      </a:schemeClr>
                    </a:solidFill>
                  </a:tcPr>
                </a:tc>
                <a:extLst>
                  <a:ext uri="{0D108BD9-81ED-4DB2-BD59-A6C34878D82A}">
                    <a16:rowId xmlns:a16="http://schemas.microsoft.com/office/drawing/2014/main" val="4098123179"/>
                  </a:ext>
                </a:extLst>
              </a:tr>
              <a:tr h="2325540">
                <a:tc>
                  <a:txBody>
                    <a:bodyPr/>
                    <a:lstStyle/>
                    <a:p>
                      <a:pPr algn="l"/>
                      <a:r>
                        <a:rPr kumimoji="1" lang="ja-JP" altLang="en-US" sz="2800" dirty="0">
                          <a:solidFill>
                            <a:schemeClr val="tx1"/>
                          </a:solidFill>
                        </a:rPr>
                        <a:t>　　</a:t>
                      </a:r>
                      <a:r>
                        <a:rPr kumimoji="1" lang="ja-JP" altLang="en-US" sz="1200" dirty="0">
                          <a:solidFill>
                            <a:schemeClr val="tx1"/>
                          </a:solidFill>
                        </a:rPr>
                        <a:t>本人支援</a:t>
                      </a:r>
                    </a:p>
                  </a:txBody>
                  <a:tcPr vert="eaVert">
                    <a:solidFill>
                      <a:schemeClr val="accent1">
                        <a:tint val="40000"/>
                      </a:schemeClr>
                    </a:solidFill>
                  </a:tcPr>
                </a:tc>
                <a:extLst>
                  <a:ext uri="{0D108BD9-81ED-4DB2-BD59-A6C34878D82A}">
                    <a16:rowId xmlns:a16="http://schemas.microsoft.com/office/drawing/2014/main" val="1071597052"/>
                  </a:ext>
                </a:extLst>
              </a:tr>
            </a:tbl>
          </a:graphicData>
        </a:graphic>
      </p:graphicFrame>
      <p:graphicFrame>
        <p:nvGraphicFramePr>
          <p:cNvPr id="6" name="表 5">
            <a:extLst>
              <a:ext uri="{FF2B5EF4-FFF2-40B4-BE49-F238E27FC236}">
                <a16:creationId xmlns:a16="http://schemas.microsoft.com/office/drawing/2014/main" id="{939B918E-3365-A3F7-BB60-8FED4AE5CF2D}"/>
              </a:ext>
            </a:extLst>
          </p:cNvPr>
          <p:cNvGraphicFramePr>
            <a:graphicFrameLocks noGrp="1"/>
          </p:cNvGraphicFramePr>
          <p:nvPr>
            <p:extLst>
              <p:ext uri="{D42A27DB-BD31-4B8C-83A1-F6EECF244321}">
                <p14:modId xmlns:p14="http://schemas.microsoft.com/office/powerpoint/2010/main" val="4019621465"/>
              </p:ext>
            </p:extLst>
          </p:nvPr>
        </p:nvGraphicFramePr>
        <p:xfrm>
          <a:off x="1084095" y="589325"/>
          <a:ext cx="10801351" cy="581170"/>
        </p:xfrm>
        <a:graphic>
          <a:graphicData uri="http://schemas.openxmlformats.org/drawingml/2006/table">
            <a:tbl>
              <a:tblPr firstRow="1" bandRow="1">
                <a:tableStyleId>{21E4AEA4-8DFA-4A89-87EB-49C32662AFE0}</a:tableStyleId>
              </a:tblPr>
              <a:tblGrid>
                <a:gridCol w="2582756">
                  <a:extLst>
                    <a:ext uri="{9D8B030D-6E8A-4147-A177-3AD203B41FA5}">
                      <a16:colId xmlns:a16="http://schemas.microsoft.com/office/drawing/2014/main" val="2577262156"/>
                    </a:ext>
                  </a:extLst>
                </a:gridCol>
                <a:gridCol w="8218595">
                  <a:extLst>
                    <a:ext uri="{9D8B030D-6E8A-4147-A177-3AD203B41FA5}">
                      <a16:colId xmlns:a16="http://schemas.microsoft.com/office/drawing/2014/main" val="1461187809"/>
                    </a:ext>
                  </a:extLst>
                </a:gridCol>
              </a:tblGrid>
              <a:tr h="175029">
                <a:tc>
                  <a:txBody>
                    <a:bodyPr/>
                    <a:lstStyle/>
                    <a:p>
                      <a:pPr algn="ctr"/>
                      <a:r>
                        <a:rPr kumimoji="1" lang="en-US" altLang="ja-JP" sz="1200" dirty="0">
                          <a:solidFill>
                            <a:schemeClr val="tx1"/>
                          </a:solidFill>
                        </a:rPr>
                        <a:t>5</a:t>
                      </a:r>
                      <a:r>
                        <a:rPr kumimoji="1" lang="ja-JP" altLang="en-US" sz="1200" dirty="0">
                          <a:solidFill>
                            <a:schemeClr val="tx1"/>
                          </a:solidFill>
                        </a:rPr>
                        <a:t>領域</a:t>
                      </a:r>
                    </a:p>
                  </a:txBody>
                  <a:tcPr>
                    <a:solidFill>
                      <a:schemeClr val="accent1">
                        <a:tint val="40000"/>
                      </a:schemeClr>
                    </a:solidFill>
                  </a:tcPr>
                </a:tc>
                <a:tc>
                  <a:txBody>
                    <a:bodyPr/>
                    <a:lstStyle/>
                    <a:p>
                      <a:pPr algn="l"/>
                      <a:r>
                        <a:rPr kumimoji="1" lang="ja-JP" altLang="en-US" sz="1200" dirty="0">
                          <a:solidFill>
                            <a:schemeClr val="tx1"/>
                          </a:solidFill>
                        </a:rPr>
                        <a:t>　　　　　　　　　　　　　　　　支援内容</a:t>
                      </a:r>
                    </a:p>
                  </a:txBody>
                  <a:tcPr>
                    <a:solidFill>
                      <a:schemeClr val="accent1">
                        <a:tint val="40000"/>
                      </a:schemeClr>
                    </a:solidFill>
                  </a:tcPr>
                </a:tc>
                <a:extLst>
                  <a:ext uri="{0D108BD9-81ED-4DB2-BD59-A6C34878D82A}">
                    <a16:rowId xmlns:a16="http://schemas.microsoft.com/office/drawing/2014/main" val="4176011340"/>
                  </a:ext>
                </a:extLst>
              </a:tr>
              <a:tr h="306850">
                <a:tc>
                  <a:txBody>
                    <a:bodyPr/>
                    <a:lstStyle/>
                    <a:p>
                      <a:pPr algn="ctr"/>
                      <a:r>
                        <a:rPr kumimoji="1" lang="ja-JP" altLang="en-US" sz="1400" dirty="0">
                          <a:solidFill>
                            <a:schemeClr val="tx1"/>
                          </a:solidFill>
                        </a:rPr>
                        <a:t>健康・生活</a:t>
                      </a:r>
                      <a:endParaRPr kumimoji="1" lang="en-US" altLang="ja-JP" sz="1400" dirty="0">
                        <a:solidFill>
                          <a:schemeClr val="tx1"/>
                        </a:solidFill>
                      </a:endParaRPr>
                    </a:p>
                  </a:txBody>
                  <a:tcPr>
                    <a:solidFill>
                      <a:schemeClr val="accent1">
                        <a:tint val="40000"/>
                      </a:schemeClr>
                    </a:solidFill>
                  </a:tcPr>
                </a:tc>
                <a:tc>
                  <a:txBody>
                    <a:bodyPr/>
                    <a:lstStyle/>
                    <a:p>
                      <a:r>
                        <a:rPr kumimoji="1" lang="ja-JP" altLang="en-US" sz="1400" dirty="0"/>
                        <a:t>食事・整容・排泄・着脱・準備・整理整頓に関するプログラムを実施</a:t>
                      </a:r>
                    </a:p>
                  </a:txBody>
                  <a:tcPr>
                    <a:solidFill>
                      <a:schemeClr val="accent1">
                        <a:tint val="40000"/>
                      </a:schemeClr>
                    </a:solidFill>
                  </a:tcPr>
                </a:tc>
                <a:extLst>
                  <a:ext uri="{0D108BD9-81ED-4DB2-BD59-A6C34878D82A}">
                    <a16:rowId xmlns:a16="http://schemas.microsoft.com/office/drawing/2014/main" val="1081248653"/>
                  </a:ext>
                </a:extLst>
              </a:tr>
            </a:tbl>
          </a:graphicData>
        </a:graphic>
      </p:graphicFrame>
      <p:graphicFrame>
        <p:nvGraphicFramePr>
          <p:cNvPr id="8" name="表 7">
            <a:extLst>
              <a:ext uri="{FF2B5EF4-FFF2-40B4-BE49-F238E27FC236}">
                <a16:creationId xmlns:a16="http://schemas.microsoft.com/office/drawing/2014/main" id="{A7B91192-25B5-AE6C-7130-F339356362DD}"/>
              </a:ext>
            </a:extLst>
          </p:cNvPr>
          <p:cNvGraphicFramePr>
            <a:graphicFrameLocks noGrp="1"/>
          </p:cNvGraphicFramePr>
          <p:nvPr>
            <p:extLst>
              <p:ext uri="{D42A27DB-BD31-4B8C-83A1-F6EECF244321}">
                <p14:modId xmlns:p14="http://schemas.microsoft.com/office/powerpoint/2010/main" val="958424664"/>
              </p:ext>
            </p:extLst>
          </p:nvPr>
        </p:nvGraphicFramePr>
        <p:xfrm>
          <a:off x="1084096" y="1177380"/>
          <a:ext cx="1343509" cy="937561"/>
        </p:xfrm>
        <a:graphic>
          <a:graphicData uri="http://schemas.openxmlformats.org/drawingml/2006/table">
            <a:tbl>
              <a:tblPr firstRow="1" bandRow="1">
                <a:tableStyleId>{21E4AEA4-8DFA-4A89-87EB-49C32662AFE0}</a:tableStyleId>
              </a:tblPr>
              <a:tblGrid>
                <a:gridCol w="1343509">
                  <a:extLst>
                    <a:ext uri="{9D8B030D-6E8A-4147-A177-3AD203B41FA5}">
                      <a16:colId xmlns:a16="http://schemas.microsoft.com/office/drawing/2014/main" val="2794011232"/>
                    </a:ext>
                  </a:extLst>
                </a:gridCol>
              </a:tblGrid>
              <a:tr h="937561">
                <a:tc>
                  <a:txBody>
                    <a:bodyPr/>
                    <a:lstStyle/>
                    <a:p>
                      <a:pPr algn="ctr"/>
                      <a:r>
                        <a:rPr kumimoji="1" lang="ja-JP" altLang="en-US" sz="1400" b="0" dirty="0">
                          <a:solidFill>
                            <a:schemeClr val="tx1"/>
                          </a:solidFill>
                        </a:rPr>
                        <a:t>運動・感覚</a:t>
                      </a:r>
                    </a:p>
                  </a:txBody>
                  <a:tcPr>
                    <a:solidFill>
                      <a:schemeClr val="accent1">
                        <a:tint val="40000"/>
                      </a:schemeClr>
                    </a:solidFill>
                  </a:tcPr>
                </a:tc>
                <a:extLst>
                  <a:ext uri="{0D108BD9-81ED-4DB2-BD59-A6C34878D82A}">
                    <a16:rowId xmlns:a16="http://schemas.microsoft.com/office/drawing/2014/main" val="1145091243"/>
                  </a:ext>
                </a:extLst>
              </a:tr>
            </a:tbl>
          </a:graphicData>
        </a:graphic>
      </p:graphicFrame>
      <p:graphicFrame>
        <p:nvGraphicFramePr>
          <p:cNvPr id="9" name="表 8">
            <a:extLst>
              <a:ext uri="{FF2B5EF4-FFF2-40B4-BE49-F238E27FC236}">
                <a16:creationId xmlns:a16="http://schemas.microsoft.com/office/drawing/2014/main" id="{F49F133D-06FE-714D-371A-6D56310FF8E0}"/>
              </a:ext>
            </a:extLst>
          </p:cNvPr>
          <p:cNvGraphicFramePr>
            <a:graphicFrameLocks noGrp="1"/>
          </p:cNvGraphicFramePr>
          <p:nvPr>
            <p:extLst>
              <p:ext uri="{D42A27DB-BD31-4B8C-83A1-F6EECF244321}">
                <p14:modId xmlns:p14="http://schemas.microsoft.com/office/powerpoint/2010/main" val="1544723352"/>
              </p:ext>
            </p:extLst>
          </p:nvPr>
        </p:nvGraphicFramePr>
        <p:xfrm>
          <a:off x="2415540" y="1154302"/>
          <a:ext cx="9469906" cy="944446"/>
        </p:xfrm>
        <a:graphic>
          <a:graphicData uri="http://schemas.openxmlformats.org/drawingml/2006/table">
            <a:tbl>
              <a:tblPr firstRow="1" bandRow="1">
                <a:tableStyleId>{5C22544A-7EE6-4342-B048-85BDC9FD1C3A}</a:tableStyleId>
              </a:tblPr>
              <a:tblGrid>
                <a:gridCol w="1232144">
                  <a:extLst>
                    <a:ext uri="{9D8B030D-6E8A-4147-A177-3AD203B41FA5}">
                      <a16:colId xmlns:a16="http://schemas.microsoft.com/office/drawing/2014/main" val="215844154"/>
                    </a:ext>
                  </a:extLst>
                </a:gridCol>
                <a:gridCol w="8237762">
                  <a:extLst>
                    <a:ext uri="{9D8B030D-6E8A-4147-A177-3AD203B41FA5}">
                      <a16:colId xmlns:a16="http://schemas.microsoft.com/office/drawing/2014/main" val="2089319830"/>
                    </a:ext>
                  </a:extLst>
                </a:gridCol>
              </a:tblGrid>
              <a:tr h="311482">
                <a:tc>
                  <a:txBody>
                    <a:bodyPr/>
                    <a:lstStyle/>
                    <a:p>
                      <a:pPr algn="ctr"/>
                      <a:r>
                        <a:rPr kumimoji="1" lang="ja-JP" altLang="en-US" sz="1200" b="0" dirty="0">
                          <a:solidFill>
                            <a:schemeClr val="tx1"/>
                          </a:solidFill>
                        </a:rPr>
                        <a:t>粗大運動</a:t>
                      </a:r>
                    </a:p>
                  </a:txBody>
                  <a:tcPr>
                    <a:solidFill>
                      <a:schemeClr val="accent1">
                        <a:tint val="40000"/>
                      </a:schemeClr>
                    </a:solidFill>
                  </a:tcPr>
                </a:tc>
                <a:tc>
                  <a:txBody>
                    <a:bodyPr/>
                    <a:lstStyle/>
                    <a:p>
                      <a:r>
                        <a:rPr kumimoji="1" lang="ja-JP" altLang="en-US" sz="1200" b="0" dirty="0">
                          <a:solidFill>
                            <a:schemeClr val="tx1"/>
                          </a:solidFill>
                        </a:rPr>
                        <a:t>姿勢・移動・体づくりに関するプログラムを実施</a:t>
                      </a:r>
                    </a:p>
                  </a:txBody>
                  <a:tcPr>
                    <a:solidFill>
                      <a:schemeClr val="accent1">
                        <a:tint val="40000"/>
                      </a:schemeClr>
                    </a:solidFill>
                  </a:tcPr>
                </a:tc>
                <a:extLst>
                  <a:ext uri="{0D108BD9-81ED-4DB2-BD59-A6C34878D82A}">
                    <a16:rowId xmlns:a16="http://schemas.microsoft.com/office/drawing/2014/main" val="554399597"/>
                  </a:ext>
                </a:extLst>
              </a:tr>
              <a:tr h="317507">
                <a:tc>
                  <a:txBody>
                    <a:bodyPr/>
                    <a:lstStyle/>
                    <a:p>
                      <a:pPr algn="ctr"/>
                      <a:r>
                        <a:rPr kumimoji="1" lang="ja-JP" altLang="en-US" sz="1200" dirty="0">
                          <a:solidFill>
                            <a:schemeClr val="tx1"/>
                          </a:solidFill>
                        </a:rPr>
                        <a:t>微細運動</a:t>
                      </a:r>
                    </a:p>
                  </a:txBody>
                  <a:tcPr>
                    <a:solidFill>
                      <a:schemeClr val="accent1">
                        <a:tint val="40000"/>
                      </a:schemeClr>
                    </a:solidFill>
                  </a:tcPr>
                </a:tc>
                <a:tc>
                  <a:txBody>
                    <a:bodyPr/>
                    <a:lstStyle/>
                    <a:p>
                      <a:r>
                        <a:rPr kumimoji="1" lang="ja-JP" altLang="en-US" sz="1200" dirty="0"/>
                        <a:t>掴む・ひっぱる・捻る・摘まむ・はめる・通す・貼る・擦る・描く・切るに関するプログラムを実施</a:t>
                      </a:r>
                    </a:p>
                  </a:txBody>
                  <a:tcPr>
                    <a:solidFill>
                      <a:schemeClr val="accent1">
                        <a:tint val="40000"/>
                      </a:schemeClr>
                    </a:solidFill>
                  </a:tcPr>
                </a:tc>
                <a:extLst>
                  <a:ext uri="{0D108BD9-81ED-4DB2-BD59-A6C34878D82A}">
                    <a16:rowId xmlns:a16="http://schemas.microsoft.com/office/drawing/2014/main" val="501799876"/>
                  </a:ext>
                </a:extLst>
              </a:tr>
              <a:tr h="315457">
                <a:tc>
                  <a:txBody>
                    <a:bodyPr/>
                    <a:lstStyle/>
                    <a:p>
                      <a:pPr algn="ctr"/>
                      <a:r>
                        <a:rPr kumimoji="1" lang="ja-JP" altLang="en-US" sz="1200" dirty="0"/>
                        <a:t>感覚統合</a:t>
                      </a:r>
                    </a:p>
                  </a:txBody>
                  <a:tcPr>
                    <a:solidFill>
                      <a:schemeClr val="accent1">
                        <a:tint val="40000"/>
                      </a:schemeClr>
                    </a:solidFill>
                  </a:tcPr>
                </a:tc>
                <a:tc>
                  <a:txBody>
                    <a:bodyPr/>
                    <a:lstStyle/>
                    <a:p>
                      <a:r>
                        <a:rPr kumimoji="1" lang="ja-JP" altLang="en-US" sz="1200" dirty="0"/>
                        <a:t>身体ほぐし運動・多様な動きを作る運動・感覚を統合するプログラムを実施</a:t>
                      </a:r>
                    </a:p>
                  </a:txBody>
                  <a:tcPr>
                    <a:solidFill>
                      <a:schemeClr val="accent1">
                        <a:tint val="40000"/>
                      </a:schemeClr>
                    </a:solidFill>
                  </a:tcPr>
                </a:tc>
                <a:extLst>
                  <a:ext uri="{0D108BD9-81ED-4DB2-BD59-A6C34878D82A}">
                    <a16:rowId xmlns:a16="http://schemas.microsoft.com/office/drawing/2014/main" val="3095018304"/>
                  </a:ext>
                </a:extLst>
              </a:tr>
            </a:tbl>
          </a:graphicData>
        </a:graphic>
      </p:graphicFrame>
      <p:graphicFrame>
        <p:nvGraphicFramePr>
          <p:cNvPr id="10" name="表 9">
            <a:extLst>
              <a:ext uri="{FF2B5EF4-FFF2-40B4-BE49-F238E27FC236}">
                <a16:creationId xmlns:a16="http://schemas.microsoft.com/office/drawing/2014/main" id="{EE878843-63B8-9092-AFE6-9E4BE7DDD406}"/>
              </a:ext>
            </a:extLst>
          </p:cNvPr>
          <p:cNvGraphicFramePr>
            <a:graphicFrameLocks noGrp="1"/>
          </p:cNvGraphicFramePr>
          <p:nvPr>
            <p:extLst>
              <p:ext uri="{D42A27DB-BD31-4B8C-83A1-F6EECF244321}">
                <p14:modId xmlns:p14="http://schemas.microsoft.com/office/powerpoint/2010/main" val="3098966170"/>
              </p:ext>
            </p:extLst>
          </p:nvPr>
        </p:nvGraphicFramePr>
        <p:xfrm>
          <a:off x="1084095" y="2085748"/>
          <a:ext cx="10801351" cy="384244"/>
        </p:xfrm>
        <a:graphic>
          <a:graphicData uri="http://schemas.openxmlformats.org/drawingml/2006/table">
            <a:tbl>
              <a:tblPr firstRow="1" bandRow="1">
                <a:tableStyleId>{21E4AEA4-8DFA-4A89-87EB-49C32662AFE0}</a:tableStyleId>
              </a:tblPr>
              <a:tblGrid>
                <a:gridCol w="2577595">
                  <a:extLst>
                    <a:ext uri="{9D8B030D-6E8A-4147-A177-3AD203B41FA5}">
                      <a16:colId xmlns:a16="http://schemas.microsoft.com/office/drawing/2014/main" val="1671773660"/>
                    </a:ext>
                  </a:extLst>
                </a:gridCol>
                <a:gridCol w="8223756">
                  <a:extLst>
                    <a:ext uri="{9D8B030D-6E8A-4147-A177-3AD203B41FA5}">
                      <a16:colId xmlns:a16="http://schemas.microsoft.com/office/drawing/2014/main" val="3260775799"/>
                    </a:ext>
                  </a:extLst>
                </a:gridCol>
              </a:tblGrid>
              <a:tr h="384244">
                <a:tc>
                  <a:txBody>
                    <a:bodyPr/>
                    <a:lstStyle/>
                    <a:p>
                      <a:pPr algn="ctr"/>
                      <a:r>
                        <a:rPr kumimoji="1" lang="ja-JP" altLang="en-US" sz="1400" b="0" dirty="0">
                          <a:solidFill>
                            <a:schemeClr val="tx1"/>
                          </a:solidFill>
                        </a:rPr>
                        <a:t>認知・行動</a:t>
                      </a:r>
                    </a:p>
                  </a:txBody>
                  <a:tcPr>
                    <a:solidFill>
                      <a:schemeClr val="accent1">
                        <a:tint val="40000"/>
                      </a:schemeClr>
                    </a:solidFill>
                  </a:tcPr>
                </a:tc>
                <a:tc>
                  <a:txBody>
                    <a:bodyPr/>
                    <a:lstStyle/>
                    <a:p>
                      <a:r>
                        <a:rPr kumimoji="1" lang="ja-JP" altLang="en-US" sz="1200" b="0" dirty="0">
                          <a:solidFill>
                            <a:schemeClr val="tx1"/>
                          </a:solidFill>
                        </a:rPr>
                        <a:t>身体部位・色・比較・位置・分類・感情概念・時間概念・数・四則演算・図形に関するプログラムを実施</a:t>
                      </a:r>
                    </a:p>
                  </a:txBody>
                  <a:tcPr>
                    <a:solidFill>
                      <a:schemeClr val="accent1">
                        <a:tint val="40000"/>
                      </a:schemeClr>
                    </a:solidFill>
                  </a:tcPr>
                </a:tc>
                <a:extLst>
                  <a:ext uri="{0D108BD9-81ED-4DB2-BD59-A6C34878D82A}">
                    <a16:rowId xmlns:a16="http://schemas.microsoft.com/office/drawing/2014/main" val="2560638333"/>
                  </a:ext>
                </a:extLst>
              </a:tr>
            </a:tbl>
          </a:graphicData>
        </a:graphic>
      </p:graphicFrame>
      <p:graphicFrame>
        <p:nvGraphicFramePr>
          <p:cNvPr id="11" name="表 10">
            <a:extLst>
              <a:ext uri="{FF2B5EF4-FFF2-40B4-BE49-F238E27FC236}">
                <a16:creationId xmlns:a16="http://schemas.microsoft.com/office/drawing/2014/main" id="{850932FB-3A3F-2715-3EF8-4717018275F3}"/>
              </a:ext>
            </a:extLst>
          </p:cNvPr>
          <p:cNvGraphicFramePr>
            <a:graphicFrameLocks noGrp="1"/>
          </p:cNvGraphicFramePr>
          <p:nvPr>
            <p:extLst>
              <p:ext uri="{D42A27DB-BD31-4B8C-83A1-F6EECF244321}">
                <p14:modId xmlns:p14="http://schemas.microsoft.com/office/powerpoint/2010/main" val="2154597797"/>
              </p:ext>
            </p:extLst>
          </p:nvPr>
        </p:nvGraphicFramePr>
        <p:xfrm>
          <a:off x="1080210" y="2443397"/>
          <a:ext cx="1351280" cy="478881"/>
        </p:xfrm>
        <a:graphic>
          <a:graphicData uri="http://schemas.openxmlformats.org/drawingml/2006/table">
            <a:tbl>
              <a:tblPr firstRow="1" bandRow="1">
                <a:tableStyleId>{21E4AEA4-8DFA-4A89-87EB-49C32662AFE0}</a:tableStyleId>
              </a:tblPr>
              <a:tblGrid>
                <a:gridCol w="1351280">
                  <a:extLst>
                    <a:ext uri="{9D8B030D-6E8A-4147-A177-3AD203B41FA5}">
                      <a16:colId xmlns:a16="http://schemas.microsoft.com/office/drawing/2014/main" val="1216205441"/>
                    </a:ext>
                  </a:extLst>
                </a:gridCol>
              </a:tblGrid>
              <a:tr h="478881">
                <a:tc>
                  <a:txBody>
                    <a:bodyPr/>
                    <a:lstStyle/>
                    <a:p>
                      <a:r>
                        <a:rPr kumimoji="1" lang="ja-JP" altLang="en-US" sz="1100" b="0" dirty="0">
                          <a:solidFill>
                            <a:schemeClr val="tx1"/>
                          </a:solidFill>
                        </a:rPr>
                        <a:t>言語・コミュニケーション</a:t>
                      </a:r>
                    </a:p>
                  </a:txBody>
                  <a:tcPr>
                    <a:solidFill>
                      <a:schemeClr val="accent1">
                        <a:tint val="40000"/>
                      </a:schemeClr>
                    </a:solidFill>
                  </a:tcPr>
                </a:tc>
                <a:extLst>
                  <a:ext uri="{0D108BD9-81ED-4DB2-BD59-A6C34878D82A}">
                    <a16:rowId xmlns:a16="http://schemas.microsoft.com/office/drawing/2014/main" val="2906838884"/>
                  </a:ext>
                </a:extLst>
              </a:tr>
            </a:tbl>
          </a:graphicData>
        </a:graphic>
      </p:graphicFrame>
      <p:graphicFrame>
        <p:nvGraphicFramePr>
          <p:cNvPr id="12" name="表 11">
            <a:extLst>
              <a:ext uri="{FF2B5EF4-FFF2-40B4-BE49-F238E27FC236}">
                <a16:creationId xmlns:a16="http://schemas.microsoft.com/office/drawing/2014/main" id="{FBEB10CC-85C0-005E-786B-B1CF86F44094}"/>
              </a:ext>
            </a:extLst>
          </p:cNvPr>
          <p:cNvGraphicFramePr>
            <a:graphicFrameLocks noGrp="1"/>
          </p:cNvGraphicFramePr>
          <p:nvPr>
            <p:extLst>
              <p:ext uri="{D42A27DB-BD31-4B8C-83A1-F6EECF244321}">
                <p14:modId xmlns:p14="http://schemas.microsoft.com/office/powerpoint/2010/main" val="2164107614"/>
              </p:ext>
            </p:extLst>
          </p:nvPr>
        </p:nvGraphicFramePr>
        <p:xfrm>
          <a:off x="2454349" y="2485047"/>
          <a:ext cx="9431099" cy="664904"/>
        </p:xfrm>
        <a:graphic>
          <a:graphicData uri="http://schemas.openxmlformats.org/drawingml/2006/table">
            <a:tbl>
              <a:tblPr firstRow="1" bandRow="1">
                <a:tableStyleId>{21E4AEA4-8DFA-4A89-87EB-49C32662AFE0}</a:tableStyleId>
              </a:tblPr>
              <a:tblGrid>
                <a:gridCol w="768151">
                  <a:extLst>
                    <a:ext uri="{9D8B030D-6E8A-4147-A177-3AD203B41FA5}">
                      <a16:colId xmlns:a16="http://schemas.microsoft.com/office/drawing/2014/main" val="2360513021"/>
                    </a:ext>
                  </a:extLst>
                </a:gridCol>
                <a:gridCol w="8662948">
                  <a:extLst>
                    <a:ext uri="{9D8B030D-6E8A-4147-A177-3AD203B41FA5}">
                      <a16:colId xmlns:a16="http://schemas.microsoft.com/office/drawing/2014/main" val="1857874045"/>
                    </a:ext>
                  </a:extLst>
                </a:gridCol>
              </a:tblGrid>
              <a:tr h="299144">
                <a:tc>
                  <a:txBody>
                    <a:bodyPr/>
                    <a:lstStyle/>
                    <a:p>
                      <a:pPr algn="ctr"/>
                      <a:r>
                        <a:rPr kumimoji="1" lang="ja-JP" altLang="en-US" sz="1200" b="0" dirty="0">
                          <a:solidFill>
                            <a:schemeClr val="tx1"/>
                          </a:solidFill>
                        </a:rPr>
                        <a:t>就学後</a:t>
                      </a:r>
                    </a:p>
                  </a:txBody>
                  <a:tcPr>
                    <a:solidFill>
                      <a:schemeClr val="accent1">
                        <a:tint val="40000"/>
                      </a:schemeClr>
                    </a:solidFill>
                  </a:tcPr>
                </a:tc>
                <a:tc>
                  <a:txBody>
                    <a:bodyPr/>
                    <a:lstStyle/>
                    <a:p>
                      <a:pPr algn="l"/>
                      <a:r>
                        <a:rPr kumimoji="1" lang="ja-JP" altLang="en-US" sz="1200" b="0" dirty="0">
                          <a:solidFill>
                            <a:schemeClr val="tx1"/>
                          </a:solidFill>
                        </a:rPr>
                        <a:t>文字を読む・文字を書く・文章を表現する・事実の読み取り・行動のコントロール・感情のコントロールに関するプログラムを実施</a:t>
                      </a:r>
                    </a:p>
                  </a:txBody>
                  <a:tcPr>
                    <a:solidFill>
                      <a:schemeClr val="accent1">
                        <a:tint val="40000"/>
                      </a:schemeClr>
                    </a:solidFill>
                  </a:tcPr>
                </a:tc>
                <a:extLst>
                  <a:ext uri="{0D108BD9-81ED-4DB2-BD59-A6C34878D82A}">
                    <a16:rowId xmlns:a16="http://schemas.microsoft.com/office/drawing/2014/main" val="984843319"/>
                  </a:ext>
                </a:extLst>
              </a:tr>
              <a:tr h="278793">
                <a:tc>
                  <a:txBody>
                    <a:bodyPr/>
                    <a:lstStyle/>
                    <a:p>
                      <a:pPr algn="ctr"/>
                      <a:endParaRPr kumimoji="1" lang="ja-JP" altLang="en-US" dirty="0">
                        <a:solidFill>
                          <a:schemeClr val="tx1"/>
                        </a:solidFill>
                      </a:endParaRPr>
                    </a:p>
                  </a:txBody>
                  <a:tcPr>
                    <a:solidFill>
                      <a:schemeClr val="accent1">
                        <a:tint val="40000"/>
                      </a:schemeClr>
                    </a:solidFill>
                  </a:tcPr>
                </a:tc>
                <a:tc>
                  <a:txBody>
                    <a:bodyPr/>
                    <a:lstStyle/>
                    <a:p>
                      <a:pPr algn="ctr"/>
                      <a:endParaRPr kumimoji="1" lang="ja-JP" altLang="en-US" dirty="0">
                        <a:solidFill>
                          <a:schemeClr val="tx1"/>
                        </a:solidFill>
                      </a:endParaRPr>
                    </a:p>
                  </a:txBody>
                  <a:tcPr>
                    <a:solidFill>
                      <a:schemeClr val="accent1">
                        <a:tint val="40000"/>
                      </a:schemeClr>
                    </a:solidFill>
                  </a:tcPr>
                </a:tc>
                <a:extLst>
                  <a:ext uri="{0D108BD9-81ED-4DB2-BD59-A6C34878D82A}">
                    <a16:rowId xmlns:a16="http://schemas.microsoft.com/office/drawing/2014/main" val="1564635793"/>
                  </a:ext>
                </a:extLst>
              </a:tr>
            </a:tbl>
          </a:graphicData>
        </a:graphic>
      </p:graphicFrame>
      <p:graphicFrame>
        <p:nvGraphicFramePr>
          <p:cNvPr id="16" name="表 15">
            <a:extLst>
              <a:ext uri="{FF2B5EF4-FFF2-40B4-BE49-F238E27FC236}">
                <a16:creationId xmlns:a16="http://schemas.microsoft.com/office/drawing/2014/main" id="{86919DD3-F6B6-1A90-6C32-FD8AE9231B2E}"/>
              </a:ext>
            </a:extLst>
          </p:cNvPr>
          <p:cNvGraphicFramePr>
            <a:graphicFrameLocks noGrp="1"/>
          </p:cNvGraphicFramePr>
          <p:nvPr>
            <p:extLst>
              <p:ext uri="{D42A27DB-BD31-4B8C-83A1-F6EECF244321}">
                <p14:modId xmlns:p14="http://schemas.microsoft.com/office/powerpoint/2010/main" val="1353100238"/>
              </p:ext>
            </p:extLst>
          </p:nvPr>
        </p:nvGraphicFramePr>
        <p:xfrm>
          <a:off x="1064259" y="2818151"/>
          <a:ext cx="10794963" cy="568164"/>
        </p:xfrm>
        <a:graphic>
          <a:graphicData uri="http://schemas.openxmlformats.org/drawingml/2006/table">
            <a:tbl>
              <a:tblPr firstRow="1" bandRow="1">
                <a:tableStyleId>{21E4AEA4-8DFA-4A89-87EB-49C32662AFE0}</a:tableStyleId>
              </a:tblPr>
              <a:tblGrid>
                <a:gridCol w="2565849">
                  <a:extLst>
                    <a:ext uri="{9D8B030D-6E8A-4147-A177-3AD203B41FA5}">
                      <a16:colId xmlns:a16="http://schemas.microsoft.com/office/drawing/2014/main" val="304552057"/>
                    </a:ext>
                  </a:extLst>
                </a:gridCol>
                <a:gridCol w="8229114">
                  <a:extLst>
                    <a:ext uri="{9D8B030D-6E8A-4147-A177-3AD203B41FA5}">
                      <a16:colId xmlns:a16="http://schemas.microsoft.com/office/drawing/2014/main" val="3056668723"/>
                    </a:ext>
                  </a:extLst>
                </a:gridCol>
              </a:tblGrid>
              <a:tr h="568164">
                <a:tc>
                  <a:txBody>
                    <a:bodyPr/>
                    <a:lstStyle/>
                    <a:p>
                      <a:pPr algn="ctr"/>
                      <a:r>
                        <a:rPr kumimoji="1" lang="ja-JP" altLang="en-US" sz="1200" b="0" dirty="0">
                          <a:solidFill>
                            <a:schemeClr val="tx1"/>
                          </a:solidFill>
                        </a:rPr>
                        <a:t>人間関係・社会性</a:t>
                      </a:r>
                    </a:p>
                  </a:txBody>
                  <a:tcPr>
                    <a:solidFill>
                      <a:schemeClr val="accent1">
                        <a:tint val="40000"/>
                      </a:schemeClr>
                    </a:solidFill>
                  </a:tcPr>
                </a:tc>
                <a:tc>
                  <a:txBody>
                    <a:bodyPr/>
                    <a:lstStyle/>
                    <a:p>
                      <a:r>
                        <a:rPr kumimoji="1" lang="ja-JP" altLang="en-US" sz="1200" b="0" dirty="0">
                          <a:solidFill>
                            <a:schemeClr val="tx1"/>
                          </a:solidFill>
                        </a:rPr>
                        <a:t>集団スキル・学校生活・地域生活・社会的スキル・就労に関するプログラムを実施</a:t>
                      </a:r>
                    </a:p>
                  </a:txBody>
                  <a:tcPr>
                    <a:solidFill>
                      <a:schemeClr val="accent1">
                        <a:tint val="40000"/>
                      </a:schemeClr>
                    </a:solidFill>
                  </a:tcPr>
                </a:tc>
                <a:extLst>
                  <a:ext uri="{0D108BD9-81ED-4DB2-BD59-A6C34878D82A}">
                    <a16:rowId xmlns:a16="http://schemas.microsoft.com/office/drawing/2014/main" val="2060171949"/>
                  </a:ext>
                </a:extLst>
              </a:tr>
            </a:tbl>
          </a:graphicData>
        </a:graphic>
      </p:graphicFrame>
      <p:graphicFrame>
        <p:nvGraphicFramePr>
          <p:cNvPr id="17" name="表 16">
            <a:extLst>
              <a:ext uri="{FF2B5EF4-FFF2-40B4-BE49-F238E27FC236}">
                <a16:creationId xmlns:a16="http://schemas.microsoft.com/office/drawing/2014/main" id="{FAEBC9F0-6B18-50E6-123C-DFAB7E5C490C}"/>
              </a:ext>
            </a:extLst>
          </p:cNvPr>
          <p:cNvGraphicFramePr>
            <a:graphicFrameLocks noGrp="1"/>
          </p:cNvGraphicFramePr>
          <p:nvPr>
            <p:extLst>
              <p:ext uri="{D42A27DB-BD31-4B8C-83A1-F6EECF244321}">
                <p14:modId xmlns:p14="http://schemas.microsoft.com/office/powerpoint/2010/main" val="438454450"/>
              </p:ext>
            </p:extLst>
          </p:nvPr>
        </p:nvGraphicFramePr>
        <p:xfrm>
          <a:off x="1083016" y="3113574"/>
          <a:ext cx="10802431" cy="274320"/>
        </p:xfrm>
        <a:graphic>
          <a:graphicData uri="http://schemas.openxmlformats.org/drawingml/2006/table">
            <a:tbl>
              <a:tblPr firstRow="1" bandRow="1">
                <a:tableStyleId>{21E4AEA4-8DFA-4A89-87EB-49C32662AFE0}</a:tableStyleId>
              </a:tblPr>
              <a:tblGrid>
                <a:gridCol w="10802431">
                  <a:extLst>
                    <a:ext uri="{9D8B030D-6E8A-4147-A177-3AD203B41FA5}">
                      <a16:colId xmlns:a16="http://schemas.microsoft.com/office/drawing/2014/main" val="27303368"/>
                    </a:ext>
                  </a:extLst>
                </a:gridCol>
              </a:tblGrid>
              <a:tr h="272157">
                <a:tc>
                  <a:txBody>
                    <a:bodyPr/>
                    <a:lstStyle/>
                    <a:p>
                      <a:pPr algn="ctr"/>
                      <a:r>
                        <a:rPr kumimoji="1" lang="ja-JP" altLang="en-US" sz="1200" dirty="0">
                          <a:solidFill>
                            <a:schemeClr val="tx1"/>
                          </a:solidFill>
                        </a:rPr>
                        <a:t>　支援内容</a:t>
                      </a:r>
                    </a:p>
                  </a:txBody>
                  <a:tcPr>
                    <a:solidFill>
                      <a:schemeClr val="accent1">
                        <a:tint val="40000"/>
                      </a:schemeClr>
                    </a:solidFill>
                  </a:tcPr>
                </a:tc>
                <a:extLst>
                  <a:ext uri="{0D108BD9-81ED-4DB2-BD59-A6C34878D82A}">
                    <a16:rowId xmlns:a16="http://schemas.microsoft.com/office/drawing/2014/main" val="177475777"/>
                  </a:ext>
                </a:extLst>
              </a:tr>
            </a:tbl>
          </a:graphicData>
        </a:graphic>
      </p:graphicFrame>
      <p:graphicFrame>
        <p:nvGraphicFramePr>
          <p:cNvPr id="20" name="表 19">
            <a:extLst>
              <a:ext uri="{FF2B5EF4-FFF2-40B4-BE49-F238E27FC236}">
                <a16:creationId xmlns:a16="http://schemas.microsoft.com/office/drawing/2014/main" id="{DDE7ECB7-EAD8-9CD5-F5E1-A26C7904F539}"/>
              </a:ext>
            </a:extLst>
          </p:cNvPr>
          <p:cNvGraphicFramePr>
            <a:graphicFrameLocks noGrp="1"/>
          </p:cNvGraphicFramePr>
          <p:nvPr>
            <p:extLst>
              <p:ext uri="{D42A27DB-BD31-4B8C-83A1-F6EECF244321}">
                <p14:modId xmlns:p14="http://schemas.microsoft.com/office/powerpoint/2010/main" val="223917926"/>
              </p:ext>
            </p:extLst>
          </p:nvPr>
        </p:nvGraphicFramePr>
        <p:xfrm>
          <a:off x="464792" y="3240752"/>
          <a:ext cx="604520" cy="2176559"/>
        </p:xfrm>
        <a:graphic>
          <a:graphicData uri="http://schemas.openxmlformats.org/drawingml/2006/table">
            <a:tbl>
              <a:tblPr firstRow="1" bandRow="1">
                <a:tableStyleId>{5C22544A-7EE6-4342-B048-85BDC9FD1C3A}</a:tableStyleId>
              </a:tblPr>
              <a:tblGrid>
                <a:gridCol w="604520">
                  <a:extLst>
                    <a:ext uri="{9D8B030D-6E8A-4147-A177-3AD203B41FA5}">
                      <a16:colId xmlns:a16="http://schemas.microsoft.com/office/drawing/2014/main" val="2542232354"/>
                    </a:ext>
                  </a:extLst>
                </a:gridCol>
              </a:tblGrid>
              <a:tr h="2176559">
                <a:tc>
                  <a:txBody>
                    <a:bodyPr/>
                    <a:lstStyle/>
                    <a:p>
                      <a:endParaRPr kumimoji="1" lang="ja-JP" altLang="en-US" dirty="0"/>
                    </a:p>
                  </a:txBody>
                  <a:tcPr>
                    <a:solidFill>
                      <a:schemeClr val="accent1">
                        <a:tint val="40000"/>
                      </a:schemeClr>
                    </a:solidFill>
                  </a:tcPr>
                </a:tc>
                <a:extLst>
                  <a:ext uri="{0D108BD9-81ED-4DB2-BD59-A6C34878D82A}">
                    <a16:rowId xmlns:a16="http://schemas.microsoft.com/office/drawing/2014/main" val="2911008671"/>
                  </a:ext>
                </a:extLst>
              </a:tr>
            </a:tbl>
          </a:graphicData>
        </a:graphic>
      </p:graphicFrame>
      <p:graphicFrame>
        <p:nvGraphicFramePr>
          <p:cNvPr id="24" name="表 23">
            <a:extLst>
              <a:ext uri="{FF2B5EF4-FFF2-40B4-BE49-F238E27FC236}">
                <a16:creationId xmlns:a16="http://schemas.microsoft.com/office/drawing/2014/main" id="{2D439208-3717-98C4-1C32-1780C1406FD1}"/>
              </a:ext>
            </a:extLst>
          </p:cNvPr>
          <p:cNvGraphicFramePr>
            <a:graphicFrameLocks noGrp="1"/>
          </p:cNvGraphicFramePr>
          <p:nvPr>
            <p:extLst>
              <p:ext uri="{D42A27DB-BD31-4B8C-83A1-F6EECF244321}">
                <p14:modId xmlns:p14="http://schemas.microsoft.com/office/powerpoint/2010/main" val="1346579844"/>
              </p:ext>
            </p:extLst>
          </p:nvPr>
        </p:nvGraphicFramePr>
        <p:xfrm>
          <a:off x="1080210" y="3394317"/>
          <a:ext cx="10805238" cy="2793673"/>
        </p:xfrm>
        <a:graphic>
          <a:graphicData uri="http://schemas.openxmlformats.org/drawingml/2006/table">
            <a:tbl>
              <a:tblPr firstRow="1" bandRow="1">
                <a:tableStyleId>{21E4AEA4-8DFA-4A89-87EB-49C32662AFE0}</a:tableStyleId>
              </a:tblPr>
              <a:tblGrid>
                <a:gridCol w="10805238">
                  <a:extLst>
                    <a:ext uri="{9D8B030D-6E8A-4147-A177-3AD203B41FA5}">
                      <a16:colId xmlns:a16="http://schemas.microsoft.com/office/drawing/2014/main" val="2486630354"/>
                    </a:ext>
                  </a:extLst>
                </a:gridCol>
              </a:tblGrid>
              <a:tr h="232282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dirty="0">
                          <a:solidFill>
                            <a:schemeClr val="tx1"/>
                          </a:solidFill>
                        </a:rPr>
                        <a:t>①　</a:t>
                      </a:r>
                      <a:r>
                        <a:rPr kumimoji="1" lang="en-US" altLang="ja-JP" sz="1200" b="0" dirty="0">
                          <a:solidFill>
                            <a:schemeClr val="tx1"/>
                          </a:solidFill>
                        </a:rPr>
                        <a:t>【</a:t>
                      </a:r>
                      <a:r>
                        <a:rPr kumimoji="1" lang="ja-JP" altLang="en-US" sz="1200" b="0" dirty="0">
                          <a:solidFill>
                            <a:schemeClr val="tx1"/>
                          </a:solidFill>
                        </a:rPr>
                        <a:t>見立て</a:t>
                      </a:r>
                      <a:r>
                        <a:rPr kumimoji="1" lang="en-US" altLang="ja-JP" sz="1200" b="0" dirty="0">
                          <a:solidFill>
                            <a:schemeClr val="tx1"/>
                          </a:solidFill>
                        </a:rPr>
                        <a:t>】</a:t>
                      </a:r>
                      <a:r>
                        <a:rPr kumimoji="1" lang="ja-JP" altLang="en-US" sz="1200" b="0" dirty="0">
                          <a:solidFill>
                            <a:schemeClr val="tx1"/>
                          </a:solidFill>
                        </a:rPr>
                        <a:t>児童の発達　　特性に関する状況・成果。相談・助言等　　                                                                                                                                                                                              　②　</a:t>
                      </a:r>
                      <a:r>
                        <a:rPr kumimoji="1" lang="en-US" altLang="ja-JP" sz="1200" b="0" dirty="0">
                          <a:solidFill>
                            <a:schemeClr val="tx1"/>
                          </a:solidFill>
                        </a:rPr>
                        <a:t>【</a:t>
                      </a:r>
                      <a:r>
                        <a:rPr kumimoji="1" lang="ja-JP" altLang="en-US" sz="1200" b="0" dirty="0">
                          <a:solidFill>
                            <a:schemeClr val="tx1"/>
                          </a:solidFill>
                        </a:rPr>
                        <a:t>計画</a:t>
                      </a:r>
                      <a:r>
                        <a:rPr kumimoji="1" lang="en-US" altLang="ja-JP" sz="1200" b="0" dirty="0">
                          <a:solidFill>
                            <a:schemeClr val="tx1"/>
                          </a:solidFill>
                        </a:rPr>
                        <a:t>】</a:t>
                      </a:r>
                      <a:r>
                        <a:rPr kumimoji="1" lang="ja-JP" altLang="en-US" sz="1200" b="0" dirty="0">
                          <a:solidFill>
                            <a:schemeClr val="tx1"/>
                          </a:solidFill>
                        </a:rPr>
                        <a:t>目標設定に関する意図・相談・助言等　　　　　　　　　　　　　　　　　　　　　　　　　　　　　　　　　　　　　　　　　　　　　                                                                                                      　　　③　</a:t>
                      </a:r>
                      <a:r>
                        <a:rPr kumimoji="1" lang="en-US" altLang="ja-JP" sz="1200" b="0" dirty="0">
                          <a:solidFill>
                            <a:schemeClr val="tx1"/>
                          </a:solidFill>
                        </a:rPr>
                        <a:t>【</a:t>
                      </a:r>
                      <a:r>
                        <a:rPr kumimoji="1" lang="ja-JP" altLang="en-US" sz="1200" b="0" dirty="0">
                          <a:solidFill>
                            <a:schemeClr val="tx1"/>
                          </a:solidFill>
                        </a:rPr>
                        <a:t>手立て</a:t>
                      </a:r>
                      <a:r>
                        <a:rPr kumimoji="1" lang="en-US" altLang="ja-JP" sz="1200" b="0" dirty="0">
                          <a:solidFill>
                            <a:schemeClr val="tx1"/>
                          </a:solidFill>
                        </a:rPr>
                        <a:t>】</a:t>
                      </a:r>
                      <a:r>
                        <a:rPr kumimoji="1" lang="ja-JP" altLang="en-US" sz="1200" b="0" dirty="0">
                          <a:solidFill>
                            <a:schemeClr val="tx1"/>
                          </a:solidFill>
                        </a:rPr>
                        <a:t>プログラム内容・意図・成果　　相談・助言等　　　　　　　　　　                                                                                                                                                                                                         ④　</a:t>
                      </a:r>
                      <a:r>
                        <a:rPr kumimoji="1" lang="en-US" altLang="ja-JP" sz="1200" b="0" dirty="0">
                          <a:solidFill>
                            <a:schemeClr val="tx1"/>
                          </a:solidFill>
                        </a:rPr>
                        <a:t>【</a:t>
                      </a:r>
                      <a:r>
                        <a:rPr kumimoji="1" lang="ja-JP" altLang="en-US" sz="1200" b="0" dirty="0">
                          <a:solidFill>
                            <a:schemeClr val="tx1"/>
                          </a:solidFill>
                        </a:rPr>
                        <a:t>実行</a:t>
                      </a:r>
                      <a:r>
                        <a:rPr kumimoji="1" lang="en-US" altLang="ja-JP" sz="1200" b="0" dirty="0">
                          <a:solidFill>
                            <a:schemeClr val="tx1"/>
                          </a:solidFill>
                        </a:rPr>
                        <a:t>】</a:t>
                      </a:r>
                      <a:r>
                        <a:rPr kumimoji="1" lang="ja-JP" altLang="en-US" sz="1200" b="0" dirty="0">
                          <a:solidFill>
                            <a:schemeClr val="tx1"/>
                          </a:solidFill>
                        </a:rPr>
                        <a:t>補助・手法に関する相談・助言等　　　　　　　　　　　　　　　　　　　　　　　　　　　　　　　　　　　　　　　　　　　　　　　　　　　                                                                                                                     観察の機会提供や①～④等の個々の子どもに関する事項、支援内容の説明・相談・助言などの実施</a:t>
                      </a:r>
                      <a:r>
                        <a:rPr kumimoji="1" lang="en-US" altLang="ja-JP" sz="1200" b="0" dirty="0">
                          <a:solidFill>
                            <a:schemeClr val="tx1"/>
                          </a:solidFill>
                        </a:rPr>
                        <a:t>/</a:t>
                      </a:r>
                      <a:r>
                        <a:rPr kumimoji="1" lang="ja-JP" altLang="en-US" sz="1200" b="0" dirty="0">
                          <a:solidFill>
                            <a:schemeClr val="tx1"/>
                          </a:solidFill>
                        </a:rPr>
                        <a:t>児童の発達に関する相談・助言　　　　　　                                                                         　⒈　集団生活に関する相談・助言等　　　　　　　　　　　　　　　　　　　　　　　　　　　　　　　　　　　　　　　　　　　　　　　　　　　　　　　　　　　　　　　　　　　　　                                                                          　⒉　支援に関する相談・助言等　　　　　　　　　</a:t>
                      </a:r>
                      <a:r>
                        <a:rPr kumimoji="1" lang="en-US" altLang="ja-JP" sz="1200" b="0" dirty="0">
                          <a:solidFill>
                            <a:schemeClr val="tx1"/>
                          </a:solidFill>
                        </a:rPr>
                        <a:t>                                                                                                                                                                                                                                                                              </a:t>
                      </a:r>
                      <a:r>
                        <a:rPr kumimoji="1" lang="ja-JP" altLang="en-US" sz="1200" b="0" dirty="0">
                          <a:solidFill>
                            <a:schemeClr val="tx1"/>
                          </a:solidFill>
                        </a:rPr>
                        <a:t>⒊　きょうだい児に関する相談・助言等　　　　　　　　　　　　　　　　　　　　　　　　　　　　　　　　　　　　　　　　　　　　　　　　　　　　　　　　　　　　　　　　                                                                                                      　　⒋　家庭生活に関する相談・助言等　　　　　                                                                                                                                                                                                                                                      ⒌　制度に関する相談・助言等　　　　　　　　　　　　　　　　　　　　　　　　　　　　　　　　　　　　　　　　　　　　　　　　　　　　　　　　　　　                                                                                                                                                                           　　家族のニーズに応じ１～５などの相談援助を事業所での対面にて実施</a:t>
                      </a:r>
                    </a:p>
                    <a:p>
                      <a:endParaRPr kumimoji="1" lang="ja-JP" altLang="en-US" sz="1000" b="0" dirty="0">
                        <a:solidFill>
                          <a:schemeClr val="tx1"/>
                        </a:solidFill>
                      </a:endParaRPr>
                    </a:p>
                  </a:txBody>
                  <a:tcPr>
                    <a:solidFill>
                      <a:schemeClr val="accent1">
                        <a:tint val="40000"/>
                      </a:schemeClr>
                    </a:solidFill>
                  </a:tcPr>
                </a:tc>
                <a:extLst>
                  <a:ext uri="{0D108BD9-81ED-4DB2-BD59-A6C34878D82A}">
                    <a16:rowId xmlns:a16="http://schemas.microsoft.com/office/drawing/2014/main" val="3789490649"/>
                  </a:ext>
                </a:extLst>
              </a:tr>
              <a:tr h="470844">
                <a:tc>
                  <a:txBody>
                    <a:bodyPr/>
                    <a:lstStyle/>
                    <a:p>
                      <a:r>
                        <a:rPr kumimoji="1" lang="ja-JP" altLang="en-US" sz="1200" dirty="0"/>
                        <a:t>①職場体験を通して個々の強みを見つける</a:t>
                      </a:r>
                      <a:endParaRPr kumimoji="1" lang="en-US" altLang="ja-JP" sz="1200" dirty="0"/>
                    </a:p>
                    <a:p>
                      <a:r>
                        <a:rPr kumimoji="1" lang="ja-JP" altLang="en-US" sz="1200" dirty="0"/>
                        <a:t>②就労支援に取り組み自立に向けた理解を深める</a:t>
                      </a:r>
                    </a:p>
                  </a:txBody>
                  <a:tcPr>
                    <a:solidFill>
                      <a:schemeClr val="accent1">
                        <a:tint val="40000"/>
                      </a:schemeClr>
                    </a:solidFill>
                  </a:tcPr>
                </a:tc>
                <a:extLst>
                  <a:ext uri="{0D108BD9-81ED-4DB2-BD59-A6C34878D82A}">
                    <a16:rowId xmlns:a16="http://schemas.microsoft.com/office/drawing/2014/main" val="3265093462"/>
                  </a:ext>
                </a:extLst>
              </a:tr>
            </a:tbl>
          </a:graphicData>
        </a:graphic>
      </p:graphicFrame>
      <p:sp>
        <p:nvSpPr>
          <p:cNvPr id="26" name="テキスト ボックス 25">
            <a:extLst>
              <a:ext uri="{FF2B5EF4-FFF2-40B4-BE49-F238E27FC236}">
                <a16:creationId xmlns:a16="http://schemas.microsoft.com/office/drawing/2014/main" id="{181229F9-5290-9225-5897-BB2ED4AFF1D1}"/>
              </a:ext>
            </a:extLst>
          </p:cNvPr>
          <p:cNvSpPr txBox="1"/>
          <p:nvPr/>
        </p:nvSpPr>
        <p:spPr>
          <a:xfrm>
            <a:off x="557014" y="4030187"/>
            <a:ext cx="369332" cy="1302593"/>
          </a:xfrm>
          <a:prstGeom prst="rect">
            <a:avLst/>
          </a:prstGeom>
          <a:noFill/>
        </p:spPr>
        <p:txBody>
          <a:bodyPr vert="eaVert" wrap="square" rtlCol="0">
            <a:spAutoFit/>
          </a:bodyPr>
          <a:lstStyle/>
          <a:p>
            <a:r>
              <a:rPr kumimoji="1" lang="ja-JP" altLang="en-US" sz="1200" b="1" dirty="0"/>
              <a:t>家族支援</a:t>
            </a:r>
          </a:p>
        </p:txBody>
      </p:sp>
      <p:pic>
        <p:nvPicPr>
          <p:cNvPr id="14" name="図 13">
            <a:extLst>
              <a:ext uri="{FF2B5EF4-FFF2-40B4-BE49-F238E27FC236}">
                <a16:creationId xmlns:a16="http://schemas.microsoft.com/office/drawing/2014/main" id="{399D9A3D-3F39-B6E9-2408-459690AE87FB}"/>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5592" b="89803" l="6534" r="93466">
                        <a14:foregroundMark x1="40057" y1="24671" x2="64205" y2="59539"/>
                        <a14:foregroundMark x1="64205" y1="59539" x2="64489" y2="59539"/>
                        <a14:foregroundMark x1="85227" y1="59868" x2="80682" y2="65461"/>
                        <a14:foregroundMark x1="59375" y1="27961" x2="41761" y2="45724"/>
                        <a14:foregroundMark x1="61648" y1="31908" x2="42330" y2="51974"/>
                        <a14:foregroundMark x1="34091" y1="36842" x2="54261" y2="56908"/>
                        <a14:foregroundMark x1="7102" y1="50987" x2="17898" y2="64145"/>
                        <a14:foregroundMark x1="80966" y1="56908" x2="84091" y2="68421"/>
                        <a14:foregroundMark x1="93466" y1="56579" x2="93466" y2="56579"/>
                        <a14:foregroundMark x1="61648" y1="79934" x2="61648" y2="79934"/>
                        <a14:foregroundMark x1="67614" y1="77961" x2="67614" y2="77961"/>
                        <a14:foregroundMark x1="78693" y1="77961" x2="78693" y2="77961"/>
                        <a14:foregroundMark x1="42898" y1="80592" x2="42898" y2="80592"/>
                        <a14:foregroundMark x1="54830" y1="78947" x2="54830" y2="78947"/>
                        <a14:foregroundMark x1="48295" y1="80263" x2="48295" y2="80263"/>
                        <a14:foregroundMark x1="54830" y1="88487" x2="54830" y2="88487"/>
                        <a14:foregroundMark x1="24716" y1="76645" x2="24716" y2="76645"/>
                        <a14:foregroundMark x1="43466" y1="5592" x2="43182" y2="9211"/>
                      </a14:backgroundRemoval>
                    </a14:imgEffect>
                  </a14:imgLayer>
                </a14:imgProps>
              </a:ext>
              <a:ext uri="{28A0092B-C50C-407E-A947-70E740481C1C}">
                <a14:useLocalDpi xmlns:a14="http://schemas.microsoft.com/office/drawing/2010/main" val="0"/>
              </a:ext>
            </a:extLst>
          </a:blip>
          <a:srcRect/>
          <a:stretch>
            <a:fillRect/>
          </a:stretch>
        </p:blipFill>
        <p:spPr bwMode="auto">
          <a:xfrm>
            <a:off x="10615064" y="143946"/>
            <a:ext cx="1142914" cy="84805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3" name="表 12">
            <a:extLst>
              <a:ext uri="{FF2B5EF4-FFF2-40B4-BE49-F238E27FC236}">
                <a16:creationId xmlns:a16="http://schemas.microsoft.com/office/drawing/2014/main" id="{20A4C652-B805-495C-993A-885978549B53}"/>
              </a:ext>
            </a:extLst>
          </p:cNvPr>
          <p:cNvGraphicFramePr>
            <a:graphicFrameLocks noGrp="1"/>
          </p:cNvGraphicFramePr>
          <p:nvPr>
            <p:extLst>
              <p:ext uri="{D42A27DB-BD31-4B8C-83A1-F6EECF244321}">
                <p14:modId xmlns:p14="http://schemas.microsoft.com/office/powerpoint/2010/main" val="2163185535"/>
              </p:ext>
            </p:extLst>
          </p:nvPr>
        </p:nvGraphicFramePr>
        <p:xfrm>
          <a:off x="462990" y="5422884"/>
          <a:ext cx="601270" cy="765107"/>
        </p:xfrm>
        <a:graphic>
          <a:graphicData uri="http://schemas.openxmlformats.org/drawingml/2006/table">
            <a:tbl>
              <a:tblPr firstRow="1" bandRow="1">
                <a:tableStyleId>{5C22544A-7EE6-4342-B048-85BDC9FD1C3A}</a:tableStyleId>
              </a:tblPr>
              <a:tblGrid>
                <a:gridCol w="601270">
                  <a:extLst>
                    <a:ext uri="{9D8B030D-6E8A-4147-A177-3AD203B41FA5}">
                      <a16:colId xmlns:a16="http://schemas.microsoft.com/office/drawing/2014/main" val="2542232354"/>
                    </a:ext>
                  </a:extLst>
                </a:gridCol>
              </a:tblGrid>
              <a:tr h="765107">
                <a:tc>
                  <a:txBody>
                    <a:bodyPr/>
                    <a:lstStyle/>
                    <a:p>
                      <a:r>
                        <a:rPr kumimoji="1" lang="ja-JP" altLang="en-US" sz="1200" dirty="0">
                          <a:solidFill>
                            <a:schemeClr val="tx1"/>
                          </a:solidFill>
                        </a:rPr>
                        <a:t>　　　　　　</a:t>
                      </a:r>
                    </a:p>
                  </a:txBody>
                  <a:tcPr>
                    <a:solidFill>
                      <a:schemeClr val="accent1">
                        <a:tint val="40000"/>
                      </a:schemeClr>
                    </a:solidFill>
                  </a:tcPr>
                </a:tc>
                <a:extLst>
                  <a:ext uri="{0D108BD9-81ED-4DB2-BD59-A6C34878D82A}">
                    <a16:rowId xmlns:a16="http://schemas.microsoft.com/office/drawing/2014/main" val="2911008671"/>
                  </a:ext>
                </a:extLst>
              </a:tr>
            </a:tbl>
          </a:graphicData>
        </a:graphic>
      </p:graphicFrame>
      <p:sp>
        <p:nvSpPr>
          <p:cNvPr id="15" name="テキスト ボックス 14">
            <a:extLst>
              <a:ext uri="{FF2B5EF4-FFF2-40B4-BE49-F238E27FC236}">
                <a16:creationId xmlns:a16="http://schemas.microsoft.com/office/drawing/2014/main" id="{549C1905-955D-CB7B-076E-69AE71957412}"/>
              </a:ext>
            </a:extLst>
          </p:cNvPr>
          <p:cNvSpPr txBox="1"/>
          <p:nvPr/>
        </p:nvSpPr>
        <p:spPr>
          <a:xfrm>
            <a:off x="557014" y="5417311"/>
            <a:ext cx="369332" cy="1248181"/>
          </a:xfrm>
          <a:prstGeom prst="rect">
            <a:avLst/>
          </a:prstGeom>
          <a:noFill/>
        </p:spPr>
        <p:txBody>
          <a:bodyPr vert="eaVert" wrap="square" rtlCol="0">
            <a:spAutoFit/>
          </a:bodyPr>
          <a:lstStyle/>
          <a:p>
            <a:r>
              <a:rPr kumimoji="1" lang="ja-JP" altLang="en-US" sz="1200" b="1" dirty="0"/>
              <a:t>移行支援</a:t>
            </a:r>
          </a:p>
        </p:txBody>
      </p:sp>
    </p:spTree>
    <p:extLst>
      <p:ext uri="{BB962C8B-B14F-4D97-AF65-F5344CB8AC3E}">
        <p14:creationId xmlns:p14="http://schemas.microsoft.com/office/powerpoint/2010/main" val="11383025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gradFill>
          <a:gsLst>
            <a:gs pos="33000">
              <a:srgbClr val="F0CFA4"/>
            </a:gs>
            <a:gs pos="51000">
              <a:srgbClr val="FCF96A"/>
            </a:gs>
            <a:gs pos="11000">
              <a:schemeClr val="accent2">
                <a:lumMod val="45000"/>
                <a:lumOff val="55000"/>
              </a:schemeClr>
            </a:gs>
            <a:gs pos="83000">
              <a:schemeClr val="accent2">
                <a:lumMod val="45000"/>
                <a:lumOff val="55000"/>
              </a:schemeClr>
            </a:gs>
            <a:gs pos="100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3DB6FC05-BE5D-8A09-8E15-6EB4BFAB7F1E}"/>
              </a:ext>
            </a:extLst>
          </p:cNvPr>
          <p:cNvSpPr/>
          <p:nvPr/>
        </p:nvSpPr>
        <p:spPr>
          <a:xfrm>
            <a:off x="787077" y="223954"/>
            <a:ext cx="2662177" cy="972273"/>
          </a:xfrm>
          <a:prstGeom prst="roundRect">
            <a:avLst/>
          </a:prstGeom>
          <a:solidFill>
            <a:srgbClr val="FCF96A"/>
          </a:solidFill>
          <a:ln>
            <a:solidFill>
              <a:srgbClr val="FFC000"/>
            </a:solidFill>
          </a:ln>
          <a:effectLst>
            <a:glow rad="127000">
              <a:srgbClr val="00B050"/>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dirty="0">
                <a:ln w="0"/>
                <a:solidFill>
                  <a:srgbClr val="00B050"/>
                </a:solidFill>
                <a:effectLst>
                  <a:outerShdw blurRad="38100" dist="25400" dir="5400000" algn="ctr" rotWithShape="0">
                    <a:srgbClr val="6E747A">
                      <a:alpha val="43000"/>
                    </a:srgbClr>
                  </a:outerShdw>
                </a:effectLst>
                <a:latin typeface="HGP創英角ﾎﾟｯﾌﾟ体" panose="040B0A00000000000000" pitchFamily="50" charset="-128"/>
                <a:ea typeface="HGP創英角ﾎﾟｯﾌﾟ体" panose="040B0A00000000000000" pitchFamily="50" charset="-128"/>
              </a:rPr>
              <a:t>支援</a:t>
            </a:r>
            <a:r>
              <a:rPr kumimoji="1" lang="ja-JP" altLang="en-US" sz="2800" dirty="0">
                <a:ln w="0"/>
                <a:solidFill>
                  <a:srgbClr val="00B050"/>
                </a:solidFill>
                <a:latin typeface="HGP創英角ﾎﾟｯﾌﾟ体" panose="040B0A00000000000000" pitchFamily="50" charset="-128"/>
                <a:ea typeface="HGP創英角ﾎﾟｯﾌﾟ体" panose="040B0A00000000000000" pitchFamily="50" charset="-128"/>
              </a:rPr>
              <a:t>プロセス</a:t>
            </a:r>
          </a:p>
        </p:txBody>
      </p:sp>
      <p:sp>
        <p:nvSpPr>
          <p:cNvPr id="3" name="四角形: 角を丸くする 2">
            <a:extLst>
              <a:ext uri="{FF2B5EF4-FFF2-40B4-BE49-F238E27FC236}">
                <a16:creationId xmlns:a16="http://schemas.microsoft.com/office/drawing/2014/main" id="{031290B1-8DD5-2661-2E2C-AF45B5B85A8B}"/>
              </a:ext>
            </a:extLst>
          </p:cNvPr>
          <p:cNvSpPr/>
          <p:nvPr/>
        </p:nvSpPr>
        <p:spPr>
          <a:xfrm>
            <a:off x="170206" y="1585631"/>
            <a:ext cx="3750198" cy="2407535"/>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四角形: 角を丸くする 5">
            <a:extLst>
              <a:ext uri="{FF2B5EF4-FFF2-40B4-BE49-F238E27FC236}">
                <a16:creationId xmlns:a16="http://schemas.microsoft.com/office/drawing/2014/main" id="{EBDDEC39-95C4-16C8-BEE3-855DE92E2989}"/>
              </a:ext>
            </a:extLst>
          </p:cNvPr>
          <p:cNvSpPr/>
          <p:nvPr/>
        </p:nvSpPr>
        <p:spPr>
          <a:xfrm>
            <a:off x="8163585" y="2693"/>
            <a:ext cx="3956596" cy="6330583"/>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7" name="四角形: 角を丸くする 6">
            <a:extLst>
              <a:ext uri="{FF2B5EF4-FFF2-40B4-BE49-F238E27FC236}">
                <a16:creationId xmlns:a16="http://schemas.microsoft.com/office/drawing/2014/main" id="{FA339B54-F1DA-1E75-1FF3-E99EB86A1F8B}"/>
              </a:ext>
            </a:extLst>
          </p:cNvPr>
          <p:cNvSpPr/>
          <p:nvPr/>
        </p:nvSpPr>
        <p:spPr>
          <a:xfrm>
            <a:off x="150469" y="4259474"/>
            <a:ext cx="3750198" cy="2407535"/>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3FCCA269-85C3-2116-FF18-48524F161D88}"/>
              </a:ext>
            </a:extLst>
          </p:cNvPr>
          <p:cNvSpPr txBox="1"/>
          <p:nvPr/>
        </p:nvSpPr>
        <p:spPr>
          <a:xfrm>
            <a:off x="862312" y="1718614"/>
            <a:ext cx="2511706" cy="523220"/>
          </a:xfrm>
          <a:prstGeom prst="rect">
            <a:avLst/>
          </a:prstGeom>
          <a:noFill/>
        </p:spPr>
        <p:txBody>
          <a:bodyPr wrap="square" rtlCol="0">
            <a:spAutoFit/>
          </a:bodyPr>
          <a:lstStyle/>
          <a:p>
            <a:r>
              <a:rPr kumimoji="1" lang="ja-JP" altLang="en-US" sz="2800" b="1" dirty="0"/>
              <a:t>　アセスメント</a:t>
            </a:r>
          </a:p>
        </p:txBody>
      </p:sp>
      <p:sp>
        <p:nvSpPr>
          <p:cNvPr id="13" name="テキスト ボックス 12">
            <a:extLst>
              <a:ext uri="{FF2B5EF4-FFF2-40B4-BE49-F238E27FC236}">
                <a16:creationId xmlns:a16="http://schemas.microsoft.com/office/drawing/2014/main" id="{C7A3F371-5245-D41D-E74F-D8AAE5AE3FEE}"/>
              </a:ext>
            </a:extLst>
          </p:cNvPr>
          <p:cNvSpPr txBox="1"/>
          <p:nvPr/>
        </p:nvSpPr>
        <p:spPr>
          <a:xfrm>
            <a:off x="8775780" y="114808"/>
            <a:ext cx="3009418" cy="461665"/>
          </a:xfrm>
          <a:prstGeom prst="rect">
            <a:avLst/>
          </a:prstGeom>
          <a:noFill/>
        </p:spPr>
        <p:txBody>
          <a:bodyPr wrap="square" rtlCol="0">
            <a:spAutoFit/>
          </a:bodyPr>
          <a:lstStyle/>
          <a:p>
            <a:r>
              <a:rPr kumimoji="1" lang="ja-JP" altLang="en-US" sz="2400" b="1" dirty="0"/>
              <a:t>発達支援療育の提供</a:t>
            </a:r>
          </a:p>
        </p:txBody>
      </p:sp>
      <p:pic>
        <p:nvPicPr>
          <p:cNvPr id="14" name="図 13">
            <a:extLst>
              <a:ext uri="{FF2B5EF4-FFF2-40B4-BE49-F238E27FC236}">
                <a16:creationId xmlns:a16="http://schemas.microsoft.com/office/drawing/2014/main" id="{399D9A3D-3F39-B6E9-2408-459690AE87F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592" b="89803" l="6534" r="93466">
                        <a14:foregroundMark x1="40057" y1="24671" x2="64205" y2="59539"/>
                        <a14:foregroundMark x1="64205" y1="59539" x2="64489" y2="59539"/>
                        <a14:foregroundMark x1="85227" y1="59868" x2="80682" y2="65461"/>
                        <a14:foregroundMark x1="59375" y1="27961" x2="41761" y2="45724"/>
                        <a14:foregroundMark x1="61648" y1="31908" x2="42330" y2="51974"/>
                        <a14:foregroundMark x1="34091" y1="36842" x2="54261" y2="56908"/>
                        <a14:foregroundMark x1="7102" y1="50987" x2="17898" y2="64145"/>
                        <a14:foregroundMark x1="80966" y1="56908" x2="84091" y2="68421"/>
                        <a14:foregroundMark x1="93466" y1="56579" x2="93466" y2="56579"/>
                        <a14:foregroundMark x1="61648" y1="79934" x2="61648" y2="79934"/>
                        <a14:foregroundMark x1="67614" y1="77961" x2="67614" y2="77961"/>
                        <a14:foregroundMark x1="78693" y1="77961" x2="78693" y2="77961"/>
                        <a14:foregroundMark x1="42898" y1="80592" x2="42898" y2="80592"/>
                        <a14:foregroundMark x1="54830" y1="78947" x2="54830" y2="78947"/>
                        <a14:foregroundMark x1="48295" y1="80263" x2="48295" y2="80263"/>
                        <a14:foregroundMark x1="54830" y1="88487" x2="54830" y2="88487"/>
                        <a14:foregroundMark x1="24716" y1="76645" x2="24716" y2="76645"/>
                        <a14:foregroundMark x1="43466" y1="5592" x2="43182" y2="9211"/>
                      </a14:backgroundRemoval>
                    </a14:imgEffect>
                  </a14:imgLayer>
                </a14:imgProps>
              </a:ext>
              <a:ext uri="{28A0092B-C50C-407E-A947-70E740481C1C}">
                <a14:useLocalDpi xmlns:a14="http://schemas.microsoft.com/office/drawing/2010/main" val="0"/>
              </a:ext>
            </a:extLst>
          </a:blip>
          <a:srcRect/>
          <a:stretch>
            <a:fillRect/>
          </a:stretch>
        </p:blipFill>
        <p:spPr bwMode="auto">
          <a:xfrm>
            <a:off x="150469" y="84779"/>
            <a:ext cx="978583" cy="845140"/>
          </a:xfrm>
          <a:prstGeom prst="rect">
            <a:avLst/>
          </a:prstGeom>
          <a:noFill/>
          <a:extLst>
            <a:ext uri="{909E8E84-426E-40DD-AFC4-6F175D3DCCD1}">
              <a14:hiddenFill xmlns:a14="http://schemas.microsoft.com/office/drawing/2010/main">
                <a:solidFill>
                  <a:srgbClr val="FFFFFF"/>
                </a:solidFill>
              </a14:hiddenFill>
            </a:ext>
          </a:extLst>
        </p:spPr>
      </p:pic>
      <p:sp>
        <p:nvSpPr>
          <p:cNvPr id="12" name="吹き出し: 円形 11">
            <a:extLst>
              <a:ext uri="{FF2B5EF4-FFF2-40B4-BE49-F238E27FC236}">
                <a16:creationId xmlns:a16="http://schemas.microsoft.com/office/drawing/2014/main" id="{153AE765-A155-D2C8-2854-D1EE3972D434}"/>
              </a:ext>
            </a:extLst>
          </p:cNvPr>
          <p:cNvSpPr/>
          <p:nvPr/>
        </p:nvSpPr>
        <p:spPr>
          <a:xfrm flipH="1">
            <a:off x="7805961" y="43490"/>
            <a:ext cx="978582" cy="642129"/>
          </a:xfrm>
          <a:prstGeom prst="wedgeEllipseCallout">
            <a:avLst>
              <a:gd name="adj1" fmla="val -57073"/>
              <a:gd name="adj2" fmla="val 47290"/>
            </a:avLst>
          </a:prstGeom>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STEP3</a:t>
            </a:r>
            <a:endParaRPr kumimoji="1" lang="ja-JP" altLang="en-US" dirty="0"/>
          </a:p>
        </p:txBody>
      </p:sp>
      <p:sp>
        <p:nvSpPr>
          <p:cNvPr id="16" name="吹き出し: 円形 15">
            <a:extLst>
              <a:ext uri="{FF2B5EF4-FFF2-40B4-BE49-F238E27FC236}">
                <a16:creationId xmlns:a16="http://schemas.microsoft.com/office/drawing/2014/main" id="{73819E51-B2C6-B913-D473-109841E7B0D9}"/>
              </a:ext>
            </a:extLst>
          </p:cNvPr>
          <p:cNvSpPr/>
          <p:nvPr/>
        </p:nvSpPr>
        <p:spPr>
          <a:xfrm flipH="1">
            <a:off x="71819" y="1216994"/>
            <a:ext cx="978582" cy="642129"/>
          </a:xfrm>
          <a:prstGeom prst="wedgeEllipseCallout">
            <a:avLst>
              <a:gd name="adj1" fmla="val -38385"/>
              <a:gd name="adj2" fmla="val 71024"/>
            </a:avLst>
          </a:prstGeom>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STEP1</a:t>
            </a:r>
            <a:endParaRPr kumimoji="1" lang="ja-JP" altLang="en-US" dirty="0"/>
          </a:p>
        </p:txBody>
      </p:sp>
      <p:sp>
        <p:nvSpPr>
          <p:cNvPr id="17" name="吹き出し: 円形 16">
            <a:extLst>
              <a:ext uri="{FF2B5EF4-FFF2-40B4-BE49-F238E27FC236}">
                <a16:creationId xmlns:a16="http://schemas.microsoft.com/office/drawing/2014/main" id="{CBFD7219-A6D9-B950-5E0B-6AC6942D3147}"/>
              </a:ext>
            </a:extLst>
          </p:cNvPr>
          <p:cNvSpPr/>
          <p:nvPr/>
        </p:nvSpPr>
        <p:spPr>
          <a:xfrm flipH="1">
            <a:off x="21096" y="3919314"/>
            <a:ext cx="978582" cy="625357"/>
          </a:xfrm>
          <a:prstGeom prst="wedgeEllipseCallout">
            <a:avLst>
              <a:gd name="adj1" fmla="val -28003"/>
              <a:gd name="adj2" fmla="val 77523"/>
            </a:avLst>
          </a:prstGeom>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STEP4</a:t>
            </a:r>
            <a:endParaRPr kumimoji="1" lang="ja-JP" altLang="en-US" dirty="0"/>
          </a:p>
        </p:txBody>
      </p:sp>
      <p:sp>
        <p:nvSpPr>
          <p:cNvPr id="21" name="テキスト ボックス 20">
            <a:extLst>
              <a:ext uri="{FF2B5EF4-FFF2-40B4-BE49-F238E27FC236}">
                <a16:creationId xmlns:a16="http://schemas.microsoft.com/office/drawing/2014/main" id="{05787A3F-96A0-AFDB-8486-8A17DA28FA2C}"/>
              </a:ext>
            </a:extLst>
          </p:cNvPr>
          <p:cNvSpPr txBox="1"/>
          <p:nvPr/>
        </p:nvSpPr>
        <p:spPr>
          <a:xfrm>
            <a:off x="561110" y="2326487"/>
            <a:ext cx="3042470" cy="1477328"/>
          </a:xfrm>
          <a:prstGeom prst="rect">
            <a:avLst/>
          </a:prstGeom>
          <a:noFill/>
        </p:spPr>
        <p:txBody>
          <a:bodyPr wrap="square" rtlCol="0">
            <a:spAutoFit/>
          </a:bodyPr>
          <a:lstStyle/>
          <a:p>
            <a:r>
              <a:rPr kumimoji="1" lang="ja-JP" altLang="en-US" dirty="0"/>
              <a:t>児童発達支援におけるお子様の情報を面談や観察等から収集し情報の整理と課題を領域ごとに分析。現状の把握を行います。</a:t>
            </a:r>
          </a:p>
        </p:txBody>
      </p:sp>
      <p:grpSp>
        <p:nvGrpSpPr>
          <p:cNvPr id="43" name="グループ化 42">
            <a:extLst>
              <a:ext uri="{FF2B5EF4-FFF2-40B4-BE49-F238E27FC236}">
                <a16:creationId xmlns:a16="http://schemas.microsoft.com/office/drawing/2014/main" id="{4640C310-66F7-8C7A-0009-92C0859E7108}"/>
              </a:ext>
            </a:extLst>
          </p:cNvPr>
          <p:cNvGrpSpPr/>
          <p:nvPr/>
        </p:nvGrpSpPr>
        <p:grpSpPr>
          <a:xfrm>
            <a:off x="3691286" y="28013"/>
            <a:ext cx="4146892" cy="3124892"/>
            <a:chOff x="3804917" y="1134581"/>
            <a:chExt cx="4146892" cy="3124892"/>
          </a:xfrm>
        </p:grpSpPr>
        <p:sp>
          <p:nvSpPr>
            <p:cNvPr id="5" name="四角形: 角を丸くする 4">
              <a:extLst>
                <a:ext uri="{FF2B5EF4-FFF2-40B4-BE49-F238E27FC236}">
                  <a16:creationId xmlns:a16="http://schemas.microsoft.com/office/drawing/2014/main" id="{3F382175-2CAF-E877-BE99-712C9A91E30D}"/>
                </a:ext>
              </a:extLst>
            </p:cNvPr>
            <p:cNvSpPr/>
            <p:nvPr/>
          </p:nvSpPr>
          <p:spPr>
            <a:xfrm>
              <a:off x="4201611" y="1561529"/>
              <a:ext cx="3750198" cy="2697944"/>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テキスト ボックス 10">
              <a:extLst>
                <a:ext uri="{FF2B5EF4-FFF2-40B4-BE49-F238E27FC236}">
                  <a16:creationId xmlns:a16="http://schemas.microsoft.com/office/drawing/2014/main" id="{942A9563-6941-8587-493F-5097D64300AE}"/>
                </a:ext>
              </a:extLst>
            </p:cNvPr>
            <p:cNvSpPr txBox="1"/>
            <p:nvPr/>
          </p:nvSpPr>
          <p:spPr>
            <a:xfrm>
              <a:off x="4591291" y="1669806"/>
              <a:ext cx="3009417" cy="461665"/>
            </a:xfrm>
            <a:prstGeom prst="rect">
              <a:avLst/>
            </a:prstGeom>
            <a:noFill/>
          </p:spPr>
          <p:txBody>
            <a:bodyPr wrap="square" rtlCol="0">
              <a:spAutoFit/>
            </a:bodyPr>
            <a:lstStyle/>
            <a:p>
              <a:r>
                <a:rPr kumimoji="1" lang="ja-JP" altLang="en-US" sz="2400" b="1" dirty="0"/>
                <a:t>個別支援計画の作成</a:t>
              </a:r>
            </a:p>
          </p:txBody>
        </p:sp>
        <p:sp>
          <p:nvSpPr>
            <p:cNvPr id="15" name="吹き出し: 円形 14">
              <a:extLst>
                <a:ext uri="{FF2B5EF4-FFF2-40B4-BE49-F238E27FC236}">
                  <a16:creationId xmlns:a16="http://schemas.microsoft.com/office/drawing/2014/main" id="{2B876DF1-E597-A605-2797-69BB9D2DFA18}"/>
                </a:ext>
              </a:extLst>
            </p:cNvPr>
            <p:cNvSpPr/>
            <p:nvPr/>
          </p:nvSpPr>
          <p:spPr>
            <a:xfrm flipH="1">
              <a:off x="3804917" y="1134581"/>
              <a:ext cx="978582" cy="642129"/>
            </a:xfrm>
            <a:prstGeom prst="wedgeEllipseCallout">
              <a:avLst>
                <a:gd name="adj1" fmla="val -38385"/>
                <a:gd name="adj2" fmla="val 71024"/>
              </a:avLst>
            </a:prstGeom>
            <a:ln>
              <a:solidFill>
                <a:schemeClr val="accent2">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en-US" altLang="ja-JP" dirty="0"/>
                <a:t>STEP2</a:t>
              </a:r>
              <a:endParaRPr kumimoji="1" lang="ja-JP" altLang="en-US" dirty="0"/>
            </a:p>
          </p:txBody>
        </p:sp>
        <p:sp>
          <p:nvSpPr>
            <p:cNvPr id="22" name="テキスト ボックス 21">
              <a:extLst>
                <a:ext uri="{FF2B5EF4-FFF2-40B4-BE49-F238E27FC236}">
                  <a16:creationId xmlns:a16="http://schemas.microsoft.com/office/drawing/2014/main" id="{43CD5D2C-43EB-1ECE-9037-6F3E94BE488E}"/>
                </a:ext>
              </a:extLst>
            </p:cNvPr>
            <p:cNvSpPr txBox="1"/>
            <p:nvPr/>
          </p:nvSpPr>
          <p:spPr>
            <a:xfrm>
              <a:off x="4320612" y="2166592"/>
              <a:ext cx="3631197" cy="2092881"/>
            </a:xfrm>
            <a:prstGeom prst="rect">
              <a:avLst/>
            </a:prstGeom>
            <a:noFill/>
          </p:spPr>
          <p:txBody>
            <a:bodyPr wrap="square" rtlCol="0">
              <a:spAutoFit/>
            </a:bodyPr>
            <a:lstStyle/>
            <a:p>
              <a:r>
                <a:rPr kumimoji="1" lang="ja-JP" altLang="en-US" sz="1400" b="1" dirty="0"/>
                <a:t>お子様の環境を考慮し、サービス提供の計画と目標をたてます。</a:t>
              </a:r>
              <a:endParaRPr kumimoji="1" lang="en-US" altLang="ja-JP" sz="1400" b="1" dirty="0"/>
            </a:p>
            <a:p>
              <a:r>
                <a:rPr kumimoji="1" lang="ja-JP" altLang="en-US" sz="1400" b="1" dirty="0"/>
                <a:t>お子様が自立した生活を営むために、どのような支援を提供するかを記載した書類です。</a:t>
              </a:r>
              <a:endParaRPr kumimoji="1" lang="en-US" altLang="ja-JP" sz="1400" b="1" dirty="0"/>
            </a:p>
            <a:p>
              <a:r>
                <a:rPr kumimoji="1" lang="ja-JP" altLang="en-US" sz="1400" b="1" dirty="0"/>
                <a:t>児童発達支援や放課後等デイサービスを利用する際に策定され、お子様の置かれている環境や日常生活全般の状況を評価した上で作成されます。</a:t>
              </a:r>
              <a:endParaRPr kumimoji="1" lang="en-US" altLang="ja-JP" sz="1400" b="1" dirty="0"/>
            </a:p>
            <a:p>
              <a:endParaRPr kumimoji="1" lang="ja-JP" altLang="en-US" dirty="0"/>
            </a:p>
          </p:txBody>
        </p:sp>
      </p:grpSp>
      <p:sp>
        <p:nvSpPr>
          <p:cNvPr id="23" name="テキスト ボックス 22">
            <a:extLst>
              <a:ext uri="{FF2B5EF4-FFF2-40B4-BE49-F238E27FC236}">
                <a16:creationId xmlns:a16="http://schemas.microsoft.com/office/drawing/2014/main" id="{2FBD18B8-B9AA-0ADB-7705-40BFF7B8ABE5}"/>
              </a:ext>
            </a:extLst>
          </p:cNvPr>
          <p:cNvSpPr txBox="1"/>
          <p:nvPr/>
        </p:nvSpPr>
        <p:spPr>
          <a:xfrm>
            <a:off x="8281824" y="725149"/>
            <a:ext cx="3739970" cy="5355312"/>
          </a:xfrm>
          <a:prstGeom prst="rect">
            <a:avLst/>
          </a:prstGeom>
          <a:noFill/>
        </p:spPr>
        <p:txBody>
          <a:bodyPr wrap="square" rtlCol="0">
            <a:spAutoFit/>
          </a:bodyPr>
          <a:lstStyle/>
          <a:p>
            <a:r>
              <a:rPr kumimoji="1" lang="ja-JP" altLang="en-US" b="1" u="sng" dirty="0"/>
              <a:t>スヌーズレン</a:t>
            </a:r>
            <a:endParaRPr kumimoji="1" lang="en-US" altLang="ja-JP" b="1" u="sng" dirty="0"/>
          </a:p>
          <a:p>
            <a:r>
              <a:rPr kumimoji="1" lang="ja-JP" altLang="en-US" dirty="0"/>
              <a:t>感覚刺激空間を用いての余暇やリラクゼーション活動の提供を行っております。スヌーズレンとは障がいを持つ方自身が自分の選択で自分自身の時間を保ち援助者は同じ場で共に過ごす仲間として活動するものです。</a:t>
            </a:r>
            <a:endParaRPr kumimoji="1" lang="en-US" altLang="ja-JP" dirty="0"/>
          </a:p>
          <a:p>
            <a:endParaRPr kumimoji="1" lang="en-US" altLang="ja-JP" dirty="0"/>
          </a:p>
          <a:p>
            <a:r>
              <a:rPr kumimoji="1" lang="ja-JP" altLang="en-US" b="1" u="sng" dirty="0"/>
              <a:t>感覚統合ゲーム</a:t>
            </a:r>
            <a:endParaRPr kumimoji="1" lang="en-US" altLang="ja-JP" u="sng" dirty="0"/>
          </a:p>
          <a:p>
            <a:r>
              <a:rPr kumimoji="1" lang="ja-JP" altLang="en-US" dirty="0"/>
              <a:t>脳に入ってくる様々な感覚（聴覚・触覚・固有覚・前庭覚・視覚）を整理して上手く体幹が動かせるようにする為の活動。</a:t>
            </a:r>
            <a:endParaRPr kumimoji="1" lang="en-US" altLang="ja-JP" dirty="0"/>
          </a:p>
          <a:p>
            <a:endParaRPr kumimoji="1" lang="en-US" altLang="ja-JP" dirty="0"/>
          </a:p>
          <a:p>
            <a:r>
              <a:rPr kumimoji="1" lang="ja-JP" altLang="en-US" b="1" u="sng" dirty="0"/>
              <a:t>リハビリ療育</a:t>
            </a:r>
            <a:endParaRPr kumimoji="1" lang="en-US" altLang="ja-JP" b="1" u="sng" dirty="0"/>
          </a:p>
          <a:p>
            <a:r>
              <a:rPr kumimoji="1" lang="ja-JP" altLang="en-US" dirty="0"/>
              <a:t>専門的知識を踏まえた理学療法士・作業療法士・心理士による個別療育支援を実施。</a:t>
            </a:r>
            <a:endParaRPr kumimoji="1" lang="en-US" altLang="ja-JP" dirty="0"/>
          </a:p>
          <a:p>
            <a:endParaRPr kumimoji="1" lang="ja-JP" altLang="en-US" dirty="0"/>
          </a:p>
        </p:txBody>
      </p:sp>
      <p:sp>
        <p:nvSpPr>
          <p:cNvPr id="25" name="テキスト ボックス 24">
            <a:extLst>
              <a:ext uri="{FF2B5EF4-FFF2-40B4-BE49-F238E27FC236}">
                <a16:creationId xmlns:a16="http://schemas.microsoft.com/office/drawing/2014/main" id="{69577802-6587-0BF1-6128-53401CAF742E}"/>
              </a:ext>
            </a:extLst>
          </p:cNvPr>
          <p:cNvSpPr txBox="1"/>
          <p:nvPr/>
        </p:nvSpPr>
        <p:spPr>
          <a:xfrm>
            <a:off x="407103" y="4855948"/>
            <a:ext cx="3397813" cy="1200329"/>
          </a:xfrm>
          <a:prstGeom prst="rect">
            <a:avLst/>
          </a:prstGeom>
          <a:noFill/>
        </p:spPr>
        <p:txBody>
          <a:bodyPr wrap="square" rtlCol="0">
            <a:spAutoFit/>
          </a:bodyPr>
          <a:lstStyle/>
          <a:p>
            <a:r>
              <a:rPr kumimoji="1" lang="en-US" altLang="ja-JP" dirty="0"/>
              <a:t>6</a:t>
            </a:r>
            <a:r>
              <a:rPr kumimoji="1" lang="ja-JP" altLang="en-US" dirty="0"/>
              <a:t>ヶ月に</a:t>
            </a:r>
            <a:r>
              <a:rPr kumimoji="1" lang="en-US" altLang="ja-JP" dirty="0"/>
              <a:t>1</a:t>
            </a:r>
            <a:r>
              <a:rPr kumimoji="1" lang="ja-JP" altLang="en-US" dirty="0"/>
              <a:t>回又は必要に応じて保護者・各関係機関へ</a:t>
            </a:r>
            <a:r>
              <a:rPr kumimoji="1" lang="ja-JP" altLang="en-US" b="1" u="sng" dirty="0"/>
              <a:t>モニタリング</a:t>
            </a:r>
            <a:r>
              <a:rPr kumimoji="1" lang="ja-JP" altLang="en-US" dirty="0"/>
              <a:t>を行いサービス提供の状況の把握・確認、見直しを行います。</a:t>
            </a:r>
          </a:p>
        </p:txBody>
      </p:sp>
      <p:sp>
        <p:nvSpPr>
          <p:cNvPr id="26" name="テキスト ボックス 25">
            <a:extLst>
              <a:ext uri="{FF2B5EF4-FFF2-40B4-BE49-F238E27FC236}">
                <a16:creationId xmlns:a16="http://schemas.microsoft.com/office/drawing/2014/main" id="{808BEB9E-24E3-3375-2549-B41A5CB48321}"/>
              </a:ext>
            </a:extLst>
          </p:cNvPr>
          <p:cNvSpPr txBox="1"/>
          <p:nvPr/>
        </p:nvSpPr>
        <p:spPr>
          <a:xfrm>
            <a:off x="999678" y="4302025"/>
            <a:ext cx="2805238" cy="523220"/>
          </a:xfrm>
          <a:prstGeom prst="rect">
            <a:avLst/>
          </a:prstGeom>
          <a:noFill/>
        </p:spPr>
        <p:txBody>
          <a:bodyPr wrap="square" rtlCol="0">
            <a:spAutoFit/>
          </a:bodyPr>
          <a:lstStyle/>
          <a:p>
            <a:r>
              <a:rPr kumimoji="1" lang="ja-JP" altLang="en-US" sz="2800" b="1" dirty="0"/>
              <a:t>モニタリング</a:t>
            </a:r>
          </a:p>
        </p:txBody>
      </p:sp>
      <p:sp>
        <p:nvSpPr>
          <p:cNvPr id="4" name="二等辺三角形 3">
            <a:extLst>
              <a:ext uri="{FF2B5EF4-FFF2-40B4-BE49-F238E27FC236}">
                <a16:creationId xmlns:a16="http://schemas.microsoft.com/office/drawing/2014/main" id="{3C2F0253-FFEA-E356-F635-73F69E6AC870}"/>
              </a:ext>
            </a:extLst>
          </p:cNvPr>
          <p:cNvSpPr/>
          <p:nvPr/>
        </p:nvSpPr>
        <p:spPr>
          <a:xfrm>
            <a:off x="3910177" y="3537371"/>
            <a:ext cx="4598843" cy="3242448"/>
          </a:xfrm>
          <a:prstGeom prst="triangle">
            <a:avLst>
              <a:gd name="adj" fmla="val 47762"/>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18" name="直線コネクタ 17">
            <a:extLst>
              <a:ext uri="{FF2B5EF4-FFF2-40B4-BE49-F238E27FC236}">
                <a16:creationId xmlns:a16="http://schemas.microsoft.com/office/drawing/2014/main" id="{24AB6ADC-8859-5BC9-353A-50E3F848D5FD}"/>
              </a:ext>
            </a:extLst>
          </p:cNvPr>
          <p:cNvCxnSpPr>
            <a:cxnSpLocks/>
          </p:cNvCxnSpPr>
          <p:nvPr/>
        </p:nvCxnSpPr>
        <p:spPr>
          <a:xfrm>
            <a:off x="4393136" y="6085658"/>
            <a:ext cx="360452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A6E2CDC1-6988-E57B-21FD-BB2266AB5704}"/>
              </a:ext>
            </a:extLst>
          </p:cNvPr>
          <p:cNvCxnSpPr>
            <a:cxnSpLocks/>
          </p:cNvCxnSpPr>
          <p:nvPr/>
        </p:nvCxnSpPr>
        <p:spPr>
          <a:xfrm>
            <a:off x="7499108" y="6074893"/>
            <a:ext cx="0" cy="707704"/>
          </a:xfrm>
          <a:prstGeom prst="line">
            <a:avLst/>
          </a:prstGeom>
          <a:ln w="28575"/>
        </p:spPr>
        <p:style>
          <a:lnRef idx="1">
            <a:schemeClr val="dk1"/>
          </a:lnRef>
          <a:fillRef idx="0">
            <a:schemeClr val="dk1"/>
          </a:fillRef>
          <a:effectRef idx="0">
            <a:schemeClr val="dk1"/>
          </a:effectRef>
          <a:fontRef idx="minor">
            <a:schemeClr val="tx1"/>
          </a:fontRef>
        </p:style>
      </p:cxnSp>
      <p:sp>
        <p:nvSpPr>
          <p:cNvPr id="37" name="テキスト ボックス 36">
            <a:extLst>
              <a:ext uri="{FF2B5EF4-FFF2-40B4-BE49-F238E27FC236}">
                <a16:creationId xmlns:a16="http://schemas.microsoft.com/office/drawing/2014/main" id="{00023CB3-675F-45E0-C9F7-85FAD711B5DA}"/>
              </a:ext>
            </a:extLst>
          </p:cNvPr>
          <p:cNvSpPr txBox="1"/>
          <p:nvPr/>
        </p:nvSpPr>
        <p:spPr>
          <a:xfrm>
            <a:off x="6539014" y="6251680"/>
            <a:ext cx="1100356" cy="369332"/>
          </a:xfrm>
          <a:prstGeom prst="rect">
            <a:avLst/>
          </a:prstGeom>
          <a:noFill/>
        </p:spPr>
        <p:txBody>
          <a:bodyPr wrap="square" rtlCol="0">
            <a:spAutoFit/>
          </a:bodyPr>
          <a:lstStyle/>
          <a:p>
            <a:pPr algn="ctr"/>
            <a:r>
              <a:rPr kumimoji="1" lang="ja-JP" altLang="en-US" dirty="0">
                <a:solidFill>
                  <a:sysClr val="windowText" lastClr="000000"/>
                </a:solidFill>
              </a:rPr>
              <a:t>前庭覚</a:t>
            </a:r>
          </a:p>
        </p:txBody>
      </p:sp>
      <p:sp>
        <p:nvSpPr>
          <p:cNvPr id="38" name="テキスト ボックス 37">
            <a:extLst>
              <a:ext uri="{FF2B5EF4-FFF2-40B4-BE49-F238E27FC236}">
                <a16:creationId xmlns:a16="http://schemas.microsoft.com/office/drawing/2014/main" id="{C17520A8-6BF5-18CB-CE21-A7F640B6D0CA}"/>
              </a:ext>
            </a:extLst>
          </p:cNvPr>
          <p:cNvSpPr txBox="1"/>
          <p:nvPr/>
        </p:nvSpPr>
        <p:spPr>
          <a:xfrm>
            <a:off x="5672872" y="6255527"/>
            <a:ext cx="1100356" cy="646331"/>
          </a:xfrm>
          <a:prstGeom prst="rect">
            <a:avLst/>
          </a:prstGeom>
          <a:noFill/>
        </p:spPr>
        <p:txBody>
          <a:bodyPr wrap="square" rtlCol="0">
            <a:spAutoFit/>
          </a:bodyPr>
          <a:lstStyle/>
          <a:p>
            <a:r>
              <a:rPr kumimoji="1" lang="ja-JP" altLang="en-US" dirty="0">
                <a:solidFill>
                  <a:sysClr val="windowText" lastClr="000000"/>
                </a:solidFill>
              </a:rPr>
              <a:t>固有覚</a:t>
            </a:r>
          </a:p>
          <a:p>
            <a:endParaRPr kumimoji="1" lang="ja-JP" altLang="en-US" dirty="0"/>
          </a:p>
        </p:txBody>
      </p:sp>
      <p:sp>
        <p:nvSpPr>
          <p:cNvPr id="39" name="テキスト ボックス 38">
            <a:extLst>
              <a:ext uri="{FF2B5EF4-FFF2-40B4-BE49-F238E27FC236}">
                <a16:creationId xmlns:a16="http://schemas.microsoft.com/office/drawing/2014/main" id="{F665CC85-5D94-4050-3341-4928C3E61F0E}"/>
              </a:ext>
            </a:extLst>
          </p:cNvPr>
          <p:cNvSpPr txBox="1"/>
          <p:nvPr/>
        </p:nvSpPr>
        <p:spPr>
          <a:xfrm>
            <a:off x="7516865" y="6240166"/>
            <a:ext cx="1100356" cy="369332"/>
          </a:xfrm>
          <a:prstGeom prst="rect">
            <a:avLst/>
          </a:prstGeom>
          <a:noFill/>
        </p:spPr>
        <p:txBody>
          <a:bodyPr wrap="square" rtlCol="0">
            <a:spAutoFit/>
          </a:bodyPr>
          <a:lstStyle/>
          <a:p>
            <a:r>
              <a:rPr kumimoji="1" lang="ja-JP" altLang="en-US" dirty="0"/>
              <a:t>視覚</a:t>
            </a:r>
          </a:p>
        </p:txBody>
      </p:sp>
      <p:sp>
        <p:nvSpPr>
          <p:cNvPr id="40" name="テキスト ボックス 39">
            <a:extLst>
              <a:ext uri="{FF2B5EF4-FFF2-40B4-BE49-F238E27FC236}">
                <a16:creationId xmlns:a16="http://schemas.microsoft.com/office/drawing/2014/main" id="{E1B98CED-AA93-7B44-103C-C8757B577FEC}"/>
              </a:ext>
            </a:extLst>
          </p:cNvPr>
          <p:cNvSpPr txBox="1"/>
          <p:nvPr/>
        </p:nvSpPr>
        <p:spPr>
          <a:xfrm>
            <a:off x="4144111" y="6265179"/>
            <a:ext cx="1100356" cy="369332"/>
          </a:xfrm>
          <a:prstGeom prst="rect">
            <a:avLst/>
          </a:prstGeom>
          <a:noFill/>
        </p:spPr>
        <p:txBody>
          <a:bodyPr wrap="square" rtlCol="0">
            <a:spAutoFit/>
          </a:bodyPr>
          <a:lstStyle/>
          <a:p>
            <a:r>
              <a:rPr kumimoji="1" lang="ja-JP" altLang="en-US" dirty="0"/>
              <a:t>聴覚</a:t>
            </a:r>
          </a:p>
        </p:txBody>
      </p:sp>
      <p:cxnSp>
        <p:nvCxnSpPr>
          <p:cNvPr id="42" name="直線矢印コネクタ 41">
            <a:extLst>
              <a:ext uri="{FF2B5EF4-FFF2-40B4-BE49-F238E27FC236}">
                <a16:creationId xmlns:a16="http://schemas.microsoft.com/office/drawing/2014/main" id="{9EB7F79F-7BB6-257D-955E-B1C83E8195B4}"/>
              </a:ext>
            </a:extLst>
          </p:cNvPr>
          <p:cNvCxnSpPr>
            <a:cxnSpLocks/>
          </p:cNvCxnSpPr>
          <p:nvPr/>
        </p:nvCxnSpPr>
        <p:spPr>
          <a:xfrm flipV="1">
            <a:off x="6106758" y="4454803"/>
            <a:ext cx="0" cy="678777"/>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cxnSp>
        <p:nvCxnSpPr>
          <p:cNvPr id="45" name="直線コネクタ 44">
            <a:extLst>
              <a:ext uri="{FF2B5EF4-FFF2-40B4-BE49-F238E27FC236}">
                <a16:creationId xmlns:a16="http://schemas.microsoft.com/office/drawing/2014/main" id="{8F807F85-61A6-658B-A3F3-BD138109E33A}"/>
              </a:ext>
            </a:extLst>
          </p:cNvPr>
          <p:cNvCxnSpPr>
            <a:cxnSpLocks/>
          </p:cNvCxnSpPr>
          <p:nvPr/>
        </p:nvCxnSpPr>
        <p:spPr>
          <a:xfrm>
            <a:off x="5527040" y="4389120"/>
            <a:ext cx="1209040" cy="0"/>
          </a:xfrm>
          <a:prstGeom prst="line">
            <a:avLst/>
          </a:prstGeom>
          <a:ln w="38100"/>
        </p:spPr>
        <p:style>
          <a:lnRef idx="1">
            <a:schemeClr val="dk1"/>
          </a:lnRef>
          <a:fillRef idx="0">
            <a:schemeClr val="dk1"/>
          </a:fillRef>
          <a:effectRef idx="0">
            <a:schemeClr val="dk1"/>
          </a:effectRef>
          <a:fontRef idx="minor">
            <a:schemeClr val="tx1"/>
          </a:fontRef>
        </p:style>
      </p:cxnSp>
      <p:sp>
        <p:nvSpPr>
          <p:cNvPr id="48" name="テキスト ボックス 47">
            <a:extLst>
              <a:ext uri="{FF2B5EF4-FFF2-40B4-BE49-F238E27FC236}">
                <a16:creationId xmlns:a16="http://schemas.microsoft.com/office/drawing/2014/main" id="{3906964E-9DE1-F193-4E8A-758C599CD788}"/>
              </a:ext>
            </a:extLst>
          </p:cNvPr>
          <p:cNvSpPr txBox="1"/>
          <p:nvPr/>
        </p:nvSpPr>
        <p:spPr>
          <a:xfrm>
            <a:off x="5779666" y="3917138"/>
            <a:ext cx="1535534" cy="369332"/>
          </a:xfrm>
          <a:prstGeom prst="rect">
            <a:avLst/>
          </a:prstGeom>
          <a:noFill/>
        </p:spPr>
        <p:txBody>
          <a:bodyPr wrap="square" rtlCol="0">
            <a:spAutoFit/>
          </a:bodyPr>
          <a:lstStyle/>
          <a:p>
            <a:r>
              <a:rPr kumimoji="1" lang="ja-JP" altLang="en-US" dirty="0"/>
              <a:t>自立</a:t>
            </a:r>
          </a:p>
        </p:txBody>
      </p:sp>
      <p:sp>
        <p:nvSpPr>
          <p:cNvPr id="52" name="テキスト ボックス 51">
            <a:extLst>
              <a:ext uri="{FF2B5EF4-FFF2-40B4-BE49-F238E27FC236}">
                <a16:creationId xmlns:a16="http://schemas.microsoft.com/office/drawing/2014/main" id="{F5CAD943-8E10-1A9E-D302-7BE3174087F6}"/>
              </a:ext>
            </a:extLst>
          </p:cNvPr>
          <p:cNvSpPr txBox="1"/>
          <p:nvPr/>
        </p:nvSpPr>
        <p:spPr>
          <a:xfrm>
            <a:off x="4783498" y="5133580"/>
            <a:ext cx="2761387" cy="646331"/>
          </a:xfrm>
          <a:prstGeom prst="rect">
            <a:avLst/>
          </a:prstGeom>
          <a:noFill/>
        </p:spPr>
        <p:txBody>
          <a:bodyPr wrap="square" rtlCol="0">
            <a:spAutoFit/>
          </a:bodyPr>
          <a:lstStyle/>
          <a:p>
            <a:pPr algn="ctr"/>
            <a:r>
              <a:rPr kumimoji="1" lang="ja-JP" altLang="en-US" dirty="0"/>
              <a:t>毎日</a:t>
            </a:r>
            <a:r>
              <a:rPr kumimoji="1" lang="en-US" altLang="ja-JP" dirty="0"/>
              <a:t>15</a:t>
            </a:r>
            <a:r>
              <a:rPr kumimoji="1" lang="ja-JP" altLang="en-US" dirty="0"/>
              <a:t>分から</a:t>
            </a:r>
            <a:r>
              <a:rPr kumimoji="1" lang="en-US" altLang="ja-JP" dirty="0"/>
              <a:t>30</a:t>
            </a:r>
            <a:r>
              <a:rPr kumimoji="1" lang="ja-JP" altLang="en-US" dirty="0"/>
              <a:t>分間、感覚統合ゲームで取り組む</a:t>
            </a:r>
          </a:p>
        </p:txBody>
      </p:sp>
      <p:cxnSp>
        <p:nvCxnSpPr>
          <p:cNvPr id="59" name="直線コネクタ 58">
            <a:extLst>
              <a:ext uri="{FF2B5EF4-FFF2-40B4-BE49-F238E27FC236}">
                <a16:creationId xmlns:a16="http://schemas.microsoft.com/office/drawing/2014/main" id="{CDDF3616-87ED-EF39-AD4A-75A513D8ED25}"/>
              </a:ext>
            </a:extLst>
          </p:cNvPr>
          <p:cNvCxnSpPr>
            <a:cxnSpLocks/>
          </p:cNvCxnSpPr>
          <p:nvPr/>
        </p:nvCxnSpPr>
        <p:spPr>
          <a:xfrm>
            <a:off x="5690628" y="6074321"/>
            <a:ext cx="0" cy="707704"/>
          </a:xfrm>
          <a:prstGeom prst="line">
            <a:avLst/>
          </a:prstGeom>
          <a:ln w="28575"/>
        </p:spPr>
        <p:style>
          <a:lnRef idx="1">
            <a:schemeClr val="dk1"/>
          </a:lnRef>
          <a:fillRef idx="0">
            <a:schemeClr val="dk1"/>
          </a:fillRef>
          <a:effectRef idx="0">
            <a:schemeClr val="dk1"/>
          </a:effectRef>
          <a:fontRef idx="minor">
            <a:schemeClr val="tx1"/>
          </a:fontRef>
        </p:style>
      </p:cxnSp>
      <p:cxnSp>
        <p:nvCxnSpPr>
          <p:cNvPr id="60" name="直線コネクタ 59">
            <a:extLst>
              <a:ext uri="{FF2B5EF4-FFF2-40B4-BE49-F238E27FC236}">
                <a16:creationId xmlns:a16="http://schemas.microsoft.com/office/drawing/2014/main" id="{9F9500A2-92C8-4608-B88E-A219D5B84685}"/>
              </a:ext>
            </a:extLst>
          </p:cNvPr>
          <p:cNvCxnSpPr>
            <a:cxnSpLocks/>
          </p:cNvCxnSpPr>
          <p:nvPr/>
        </p:nvCxnSpPr>
        <p:spPr>
          <a:xfrm>
            <a:off x="6581492" y="6072115"/>
            <a:ext cx="0" cy="707704"/>
          </a:xfrm>
          <a:prstGeom prst="line">
            <a:avLst/>
          </a:prstGeom>
          <a:ln w="28575"/>
        </p:spPr>
        <p:style>
          <a:lnRef idx="1">
            <a:schemeClr val="dk1"/>
          </a:lnRef>
          <a:fillRef idx="0">
            <a:schemeClr val="dk1"/>
          </a:fillRef>
          <a:effectRef idx="0">
            <a:schemeClr val="dk1"/>
          </a:effectRef>
          <a:fontRef idx="minor">
            <a:schemeClr val="tx1"/>
          </a:fontRef>
        </p:style>
      </p:cxnSp>
      <p:cxnSp>
        <p:nvCxnSpPr>
          <p:cNvPr id="61" name="直線コネクタ 60">
            <a:extLst>
              <a:ext uri="{FF2B5EF4-FFF2-40B4-BE49-F238E27FC236}">
                <a16:creationId xmlns:a16="http://schemas.microsoft.com/office/drawing/2014/main" id="{60CF2AA4-022B-D5A4-0F89-361811380073}"/>
              </a:ext>
            </a:extLst>
          </p:cNvPr>
          <p:cNvCxnSpPr>
            <a:cxnSpLocks/>
          </p:cNvCxnSpPr>
          <p:nvPr/>
        </p:nvCxnSpPr>
        <p:spPr>
          <a:xfrm>
            <a:off x="4783498" y="6074893"/>
            <a:ext cx="0" cy="707704"/>
          </a:xfrm>
          <a:prstGeom prst="line">
            <a:avLst/>
          </a:prstGeom>
          <a:ln w="28575"/>
        </p:spPr>
        <p:style>
          <a:lnRef idx="1">
            <a:schemeClr val="dk1"/>
          </a:lnRef>
          <a:fillRef idx="0">
            <a:schemeClr val="dk1"/>
          </a:fillRef>
          <a:effectRef idx="0">
            <a:schemeClr val="dk1"/>
          </a:effectRef>
          <a:fontRef idx="minor">
            <a:schemeClr val="tx1"/>
          </a:fontRef>
        </p:style>
      </p:cxnSp>
      <p:sp>
        <p:nvSpPr>
          <p:cNvPr id="62" name="テキスト ボックス 61">
            <a:extLst>
              <a:ext uri="{FF2B5EF4-FFF2-40B4-BE49-F238E27FC236}">
                <a16:creationId xmlns:a16="http://schemas.microsoft.com/office/drawing/2014/main" id="{A4E36DBE-B367-4ABA-BF90-FF972C1F46A3}"/>
              </a:ext>
            </a:extLst>
          </p:cNvPr>
          <p:cNvSpPr txBox="1"/>
          <p:nvPr/>
        </p:nvSpPr>
        <p:spPr>
          <a:xfrm>
            <a:off x="4889352" y="6274022"/>
            <a:ext cx="1100356" cy="369332"/>
          </a:xfrm>
          <a:prstGeom prst="rect">
            <a:avLst/>
          </a:prstGeom>
          <a:noFill/>
        </p:spPr>
        <p:txBody>
          <a:bodyPr wrap="square" rtlCol="0">
            <a:spAutoFit/>
          </a:bodyPr>
          <a:lstStyle/>
          <a:p>
            <a:r>
              <a:rPr kumimoji="1" lang="ja-JP" altLang="en-US" dirty="0"/>
              <a:t>触覚</a:t>
            </a:r>
          </a:p>
        </p:txBody>
      </p:sp>
      <p:sp>
        <p:nvSpPr>
          <p:cNvPr id="64" name="テキスト ボックス 63">
            <a:extLst>
              <a:ext uri="{FF2B5EF4-FFF2-40B4-BE49-F238E27FC236}">
                <a16:creationId xmlns:a16="http://schemas.microsoft.com/office/drawing/2014/main" id="{EE8DC07B-D0B6-6AED-9393-AFF74B4673F4}"/>
              </a:ext>
            </a:extLst>
          </p:cNvPr>
          <p:cNvSpPr txBox="1"/>
          <p:nvPr/>
        </p:nvSpPr>
        <p:spPr>
          <a:xfrm>
            <a:off x="3885111" y="3669676"/>
            <a:ext cx="1775295" cy="923330"/>
          </a:xfrm>
          <a:prstGeom prst="rect">
            <a:avLst/>
          </a:prstGeom>
          <a:noFill/>
        </p:spPr>
        <p:txBody>
          <a:bodyPr wrap="square" rtlCol="0">
            <a:spAutoFit/>
          </a:bodyPr>
          <a:lstStyle/>
          <a:p>
            <a:r>
              <a:rPr kumimoji="1" lang="en-US" altLang="ja-JP" dirty="0"/>
              <a:t>※</a:t>
            </a:r>
            <a:r>
              <a:rPr kumimoji="1" lang="ja-JP" altLang="en-US" dirty="0"/>
              <a:t>月</a:t>
            </a:r>
            <a:r>
              <a:rPr kumimoji="1" lang="en-US" altLang="ja-JP" dirty="0"/>
              <a:t>/1</a:t>
            </a:r>
            <a:r>
              <a:rPr kumimoji="1" lang="ja-JP" altLang="en-US" dirty="0"/>
              <a:t>回</a:t>
            </a:r>
            <a:endParaRPr kumimoji="1" lang="en-US" altLang="ja-JP" dirty="0"/>
          </a:p>
          <a:p>
            <a:r>
              <a:rPr kumimoji="1" lang="ja-JP" altLang="en-US" dirty="0"/>
              <a:t>ミニミニ運動会実施中</a:t>
            </a:r>
          </a:p>
        </p:txBody>
      </p:sp>
    </p:spTree>
    <p:extLst>
      <p:ext uri="{BB962C8B-B14F-4D97-AF65-F5344CB8AC3E}">
        <p14:creationId xmlns:p14="http://schemas.microsoft.com/office/powerpoint/2010/main" val="42537023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bg>
      <p:bgPr>
        <a:gradFill>
          <a:gsLst>
            <a:gs pos="23000">
              <a:srgbClr val="F0CFA4"/>
            </a:gs>
            <a:gs pos="65000">
              <a:srgbClr val="FCF96A"/>
            </a:gs>
            <a:gs pos="55000">
              <a:schemeClr val="accent2">
                <a:lumMod val="45000"/>
                <a:lumOff val="55000"/>
              </a:schemeClr>
            </a:gs>
            <a:gs pos="78000">
              <a:schemeClr val="accent2">
                <a:lumMod val="45000"/>
                <a:lumOff val="55000"/>
              </a:schemeClr>
            </a:gs>
            <a:gs pos="92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F6F540BE-372D-8576-D23F-C2290E683086}"/>
              </a:ext>
            </a:extLst>
          </p:cNvPr>
          <p:cNvSpPr/>
          <p:nvPr/>
        </p:nvSpPr>
        <p:spPr>
          <a:xfrm>
            <a:off x="886278" y="241661"/>
            <a:ext cx="2651760" cy="1075509"/>
          </a:xfrm>
          <a:prstGeom prst="roundRect">
            <a:avLst/>
          </a:prstGeom>
          <a:solidFill>
            <a:srgbClr val="FCF96A"/>
          </a:solidFill>
          <a:ln cmpd="thickThin">
            <a:solidFill>
              <a:srgbClr val="FFC000"/>
            </a:solidFill>
          </a:ln>
          <a:effectLst>
            <a:outerShdw blurRad="50800" dist="50800" dir="5400000" algn="ctr" rotWithShape="0">
              <a:srgbClr val="00B050"/>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ln w="22225">
                  <a:solidFill>
                    <a:schemeClr val="accent2"/>
                  </a:solidFill>
                  <a:prstDash val="solid"/>
                </a:ln>
                <a:solidFill>
                  <a:schemeClr val="accent1">
                    <a:lumMod val="60000"/>
                    <a:lumOff val="40000"/>
                  </a:schemeClr>
                </a:solidFill>
                <a:latin typeface="HGP創英角ﾎﾟｯﾌﾟ体" panose="040B0A00000000000000" pitchFamily="50" charset="-128"/>
                <a:ea typeface="HGP創英角ﾎﾟｯﾌﾟ体" panose="040B0A00000000000000" pitchFamily="50" charset="-128"/>
              </a:rPr>
              <a:t>事業所情報</a:t>
            </a:r>
          </a:p>
        </p:txBody>
      </p:sp>
      <p:sp>
        <p:nvSpPr>
          <p:cNvPr id="3" name="楕円 2">
            <a:extLst>
              <a:ext uri="{FF2B5EF4-FFF2-40B4-BE49-F238E27FC236}">
                <a16:creationId xmlns:a16="http://schemas.microsoft.com/office/drawing/2014/main" id="{B7206200-9775-B279-81BD-60C6A5D75555}"/>
              </a:ext>
            </a:extLst>
          </p:cNvPr>
          <p:cNvSpPr/>
          <p:nvPr/>
        </p:nvSpPr>
        <p:spPr>
          <a:xfrm>
            <a:off x="6096000" y="3429000"/>
            <a:ext cx="5835471" cy="2780212"/>
          </a:xfrm>
          <a:prstGeom prst="ellipse">
            <a:avLst/>
          </a:prstGeom>
          <a:solidFill>
            <a:schemeClr val="accent1">
              <a:tint val="40000"/>
            </a:schemeClr>
          </a:solidFill>
          <a:ln>
            <a:solidFill>
              <a:srgbClr val="FFFF00"/>
            </a:solidFill>
          </a:ln>
          <a:effectLst>
            <a:glow rad="127000">
              <a:schemeClr val="accent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放課後等デイサービスひまわり　　　　　　姪浜校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819-0002</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　　　　　　　　　　　　　　　　　　　　　　　　　　　　　　　　　　福岡市西区姪浜</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4</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22</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31</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ー</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20</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号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TEL:092-407-7592</a:t>
            </a:r>
            <a:endPar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endParaRPr>
          </a:p>
        </p:txBody>
      </p:sp>
      <p:sp>
        <p:nvSpPr>
          <p:cNvPr id="6" name="楕円 5">
            <a:extLst>
              <a:ext uri="{FF2B5EF4-FFF2-40B4-BE49-F238E27FC236}">
                <a16:creationId xmlns:a16="http://schemas.microsoft.com/office/drawing/2014/main" id="{4B13126C-F62B-BF88-AE50-89FCDEE870B3}"/>
              </a:ext>
            </a:extLst>
          </p:cNvPr>
          <p:cNvSpPr/>
          <p:nvPr/>
        </p:nvSpPr>
        <p:spPr>
          <a:xfrm>
            <a:off x="3023689" y="947057"/>
            <a:ext cx="5835471" cy="2695303"/>
          </a:xfrm>
          <a:prstGeom prst="ellipse">
            <a:avLst/>
          </a:prstGeom>
          <a:solidFill>
            <a:schemeClr val="accent1">
              <a:tint val="40000"/>
            </a:schemeClr>
          </a:solidFill>
          <a:ln cap="rnd" cmpd="thinThick">
            <a:solidFill>
              <a:srgbClr val="FFFF00"/>
            </a:solidFill>
            <a:extLst>
              <a:ext uri="{C807C97D-BFC1-408E-A445-0C87EB9F89A2}">
                <ask:lineSketchStyleProps xmlns:ask="http://schemas.microsoft.com/office/drawing/2018/sketchyshapes" sd="1219033472">
                  <a:custGeom>
                    <a:avLst/>
                    <a:gdLst>
                      <a:gd name="connsiteX0" fmla="*/ 0 w 3921760"/>
                      <a:gd name="connsiteY0" fmla="*/ 1280160 h 2560320"/>
                      <a:gd name="connsiteX1" fmla="*/ 1960880 w 3921760"/>
                      <a:gd name="connsiteY1" fmla="*/ 0 h 2560320"/>
                      <a:gd name="connsiteX2" fmla="*/ 3921760 w 3921760"/>
                      <a:gd name="connsiteY2" fmla="*/ 1280160 h 2560320"/>
                      <a:gd name="connsiteX3" fmla="*/ 1960880 w 3921760"/>
                      <a:gd name="connsiteY3" fmla="*/ 2560320 h 2560320"/>
                      <a:gd name="connsiteX4" fmla="*/ 0 w 3921760"/>
                      <a:gd name="connsiteY4" fmla="*/ 1280160 h 2560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1760" h="2560320" fill="none" extrusionOk="0">
                        <a:moveTo>
                          <a:pt x="0" y="1280160"/>
                        </a:moveTo>
                        <a:cubicBezTo>
                          <a:pt x="107229" y="585868"/>
                          <a:pt x="888374" y="-21523"/>
                          <a:pt x="1960880" y="0"/>
                        </a:cubicBezTo>
                        <a:cubicBezTo>
                          <a:pt x="2933640" y="-16876"/>
                          <a:pt x="3895735" y="597649"/>
                          <a:pt x="3921760" y="1280160"/>
                        </a:cubicBezTo>
                        <a:cubicBezTo>
                          <a:pt x="3904305" y="1820716"/>
                          <a:pt x="2996418" y="2626229"/>
                          <a:pt x="1960880" y="2560320"/>
                        </a:cubicBezTo>
                        <a:cubicBezTo>
                          <a:pt x="898886" y="2572060"/>
                          <a:pt x="80740" y="2006586"/>
                          <a:pt x="0" y="1280160"/>
                        </a:cubicBezTo>
                        <a:close/>
                      </a:path>
                      <a:path w="3921760" h="2560320" stroke="0" extrusionOk="0">
                        <a:moveTo>
                          <a:pt x="0" y="1280160"/>
                        </a:moveTo>
                        <a:cubicBezTo>
                          <a:pt x="-93907" y="515223"/>
                          <a:pt x="714054" y="61500"/>
                          <a:pt x="1960880" y="0"/>
                        </a:cubicBezTo>
                        <a:cubicBezTo>
                          <a:pt x="3161652" y="24801"/>
                          <a:pt x="3881439" y="574429"/>
                          <a:pt x="3921760" y="1280160"/>
                        </a:cubicBezTo>
                        <a:cubicBezTo>
                          <a:pt x="3853073" y="2054249"/>
                          <a:pt x="3012491" y="2733618"/>
                          <a:pt x="1960880" y="2560320"/>
                        </a:cubicBezTo>
                        <a:cubicBezTo>
                          <a:pt x="852283" y="2546296"/>
                          <a:pt x="11651" y="1992740"/>
                          <a:pt x="0" y="1280160"/>
                        </a:cubicBezTo>
                        <a:close/>
                      </a:path>
                    </a:pathLst>
                  </a:custGeom>
                  <ask:type>
                    <ask:lineSketchNone/>
                  </ask:type>
                </ask:lineSketchStyleProps>
              </a:ext>
            </a:extLst>
          </a:ln>
          <a:effectLst>
            <a:glow rad="127000">
              <a:schemeClr val="accent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放課後</a:t>
            </a:r>
            <a:r>
              <a:rPr kumimoji="1" lang="ja-JP" altLang="en-US" sz="2000" b="1" dirty="0">
                <a:solidFill>
                  <a:schemeClr val="tx1"/>
                </a:solidFill>
                <a:latin typeface="HGP創英角ﾎﾟｯﾌﾟ体" panose="040B0A00000000000000" pitchFamily="50" charset="-128"/>
                <a:ea typeface="HGP創英角ﾎﾟｯﾌﾟ体" panose="040B0A00000000000000" pitchFamily="50" charset="-128"/>
              </a:rPr>
              <a:t>等</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デイサービスひまわり　　　　　田隈校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814-0171</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　　　　　　　　　　　　　　福岡市早良区野芥</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2-47-12</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TEL:092-407-2462</a:t>
            </a:r>
            <a:endPar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endParaRPr>
          </a:p>
        </p:txBody>
      </p:sp>
      <p:sp>
        <p:nvSpPr>
          <p:cNvPr id="7" name="楕円 6">
            <a:extLst>
              <a:ext uri="{FF2B5EF4-FFF2-40B4-BE49-F238E27FC236}">
                <a16:creationId xmlns:a16="http://schemas.microsoft.com/office/drawing/2014/main" id="{ABC41B9E-8DDB-5BA3-A2CB-D0A8E947F03B}"/>
              </a:ext>
            </a:extLst>
          </p:cNvPr>
          <p:cNvSpPr/>
          <p:nvPr/>
        </p:nvSpPr>
        <p:spPr>
          <a:xfrm>
            <a:off x="105953" y="3429000"/>
            <a:ext cx="5835471" cy="2959463"/>
          </a:xfrm>
          <a:prstGeom prst="ellipse">
            <a:avLst/>
          </a:prstGeom>
          <a:solidFill>
            <a:schemeClr val="accent1">
              <a:tint val="40000"/>
            </a:schemeClr>
          </a:solidFill>
          <a:ln>
            <a:solidFill>
              <a:srgbClr val="FFFF00"/>
            </a:solidFill>
          </a:ln>
          <a:effectLst>
            <a:glow rad="127000">
              <a:schemeClr val="accent1"/>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放課後等デイサービスひまわり　　　　　生の松原校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819</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0055</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　　　　　　　　　　　　　福岡市西区生の松原</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3</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16</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26</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　</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TEL</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092</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407</a:t>
            </a:r>
            <a:r>
              <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rPr>
              <a:t>－</a:t>
            </a:r>
            <a:r>
              <a:rPr kumimoji="1" lang="en-US" altLang="ja-JP" sz="2000" dirty="0">
                <a:solidFill>
                  <a:schemeClr val="tx1"/>
                </a:solidFill>
                <a:latin typeface="HGP創英角ﾎﾟｯﾌﾟ体" panose="040B0A00000000000000" pitchFamily="50" charset="-128"/>
                <a:ea typeface="HGP創英角ﾎﾟｯﾌﾟ体" panose="040B0A00000000000000" pitchFamily="50" charset="-128"/>
              </a:rPr>
              <a:t>0282</a:t>
            </a:r>
            <a:endParaRPr kumimoji="1" lang="ja-JP" altLang="en-US" sz="2000" dirty="0">
              <a:solidFill>
                <a:schemeClr val="tx1"/>
              </a:solidFill>
              <a:latin typeface="HGP創英角ﾎﾟｯﾌﾟ体" panose="040B0A00000000000000" pitchFamily="50" charset="-128"/>
              <a:ea typeface="HGP創英角ﾎﾟｯﾌﾟ体" panose="040B0A00000000000000" pitchFamily="50" charset="-128"/>
            </a:endParaRPr>
          </a:p>
        </p:txBody>
      </p:sp>
      <p:pic>
        <p:nvPicPr>
          <p:cNvPr id="10" name="図 9">
            <a:extLst>
              <a:ext uri="{FF2B5EF4-FFF2-40B4-BE49-F238E27FC236}">
                <a16:creationId xmlns:a16="http://schemas.microsoft.com/office/drawing/2014/main" id="{399D9A3D-3F39-B6E9-2408-459690AE87FB}"/>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592" b="89803" l="6534" r="93466">
                        <a14:foregroundMark x1="40057" y1="24671" x2="64205" y2="59539"/>
                        <a14:foregroundMark x1="64205" y1="59539" x2="64489" y2="59539"/>
                        <a14:foregroundMark x1="85227" y1="59868" x2="80682" y2="65461"/>
                        <a14:foregroundMark x1="59375" y1="27961" x2="41761" y2="45724"/>
                        <a14:foregroundMark x1="61648" y1="31908" x2="42330" y2="51974"/>
                        <a14:foregroundMark x1="34091" y1="36842" x2="54261" y2="56908"/>
                        <a14:foregroundMark x1="7102" y1="50987" x2="17898" y2="64145"/>
                        <a14:foregroundMark x1="80966" y1="56908" x2="84091" y2="68421"/>
                        <a14:foregroundMark x1="93466" y1="56579" x2="93466" y2="56579"/>
                        <a14:foregroundMark x1="61648" y1="79934" x2="61648" y2="79934"/>
                        <a14:foregroundMark x1="67614" y1="77961" x2="67614" y2="77961"/>
                        <a14:foregroundMark x1="78693" y1="77961" x2="78693" y2="77961"/>
                        <a14:foregroundMark x1="42898" y1="80592" x2="42898" y2="80592"/>
                        <a14:foregroundMark x1="54830" y1="78947" x2="54830" y2="78947"/>
                        <a14:foregroundMark x1="48295" y1="80263" x2="48295" y2="80263"/>
                        <a14:foregroundMark x1="54830" y1="88487" x2="54830" y2="88487"/>
                        <a14:foregroundMark x1="24716" y1="76645" x2="24716" y2="76645"/>
                        <a14:foregroundMark x1="43466" y1="5592" x2="43182" y2="9211"/>
                      </a14:backgroundRemoval>
                    </a14:imgEffect>
                  </a14:imgLayer>
                </a14:imgProps>
              </a:ext>
              <a:ext uri="{28A0092B-C50C-407E-A947-70E740481C1C}">
                <a14:useLocalDpi xmlns:a14="http://schemas.microsoft.com/office/drawing/2010/main" val="0"/>
              </a:ext>
            </a:extLst>
          </a:blip>
          <a:srcRect/>
          <a:stretch>
            <a:fillRect/>
          </a:stretch>
        </p:blipFill>
        <p:spPr bwMode="auto">
          <a:xfrm>
            <a:off x="354041" y="102820"/>
            <a:ext cx="966868" cy="885735"/>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00C0CF24-0B35-C771-1415-B98CA49470C8}"/>
              </a:ext>
            </a:extLst>
          </p:cNvPr>
          <p:cNvSpPr txBox="1"/>
          <p:nvPr/>
        </p:nvSpPr>
        <p:spPr>
          <a:xfrm>
            <a:off x="7910466" y="294861"/>
            <a:ext cx="4593776" cy="1477328"/>
          </a:xfrm>
          <a:prstGeom prst="rect">
            <a:avLst/>
          </a:prstGeom>
          <a:noFill/>
        </p:spPr>
        <p:txBody>
          <a:bodyPr wrap="square" rtlCol="0">
            <a:spAutoFit/>
          </a:bodyPr>
          <a:lstStyle/>
          <a:p>
            <a:r>
              <a:rPr kumimoji="1" lang="ja-JP" altLang="en-US" dirty="0"/>
              <a:t>営業時間：学校営業日　下校～</a:t>
            </a:r>
            <a:r>
              <a:rPr kumimoji="1" lang="en-US" altLang="ja-JP" dirty="0"/>
              <a:t>18</a:t>
            </a:r>
            <a:r>
              <a:rPr kumimoji="1" lang="ja-JP" altLang="en-US" dirty="0"/>
              <a:t>：</a:t>
            </a:r>
            <a:r>
              <a:rPr kumimoji="1" lang="en-US" altLang="ja-JP" dirty="0"/>
              <a:t>00</a:t>
            </a:r>
          </a:p>
          <a:p>
            <a:r>
              <a:rPr kumimoji="1" lang="ja-JP" altLang="en-US" dirty="0"/>
              <a:t>　　　　　　　学校休業日　</a:t>
            </a:r>
            <a:r>
              <a:rPr kumimoji="1" lang="en-US" altLang="ja-JP" dirty="0"/>
              <a:t>9</a:t>
            </a:r>
            <a:r>
              <a:rPr kumimoji="1" lang="ja-JP" altLang="en-US" dirty="0"/>
              <a:t>：</a:t>
            </a:r>
            <a:r>
              <a:rPr kumimoji="1" lang="en-US" altLang="ja-JP" dirty="0"/>
              <a:t>30</a:t>
            </a:r>
            <a:r>
              <a:rPr kumimoji="1" lang="ja-JP" altLang="en-US" dirty="0"/>
              <a:t>～</a:t>
            </a:r>
            <a:r>
              <a:rPr kumimoji="1" lang="en-US" altLang="ja-JP" dirty="0"/>
              <a:t>17</a:t>
            </a:r>
            <a:r>
              <a:rPr kumimoji="1" lang="ja-JP" altLang="en-US" dirty="0"/>
              <a:t>：</a:t>
            </a:r>
            <a:r>
              <a:rPr kumimoji="1" lang="en-US" altLang="ja-JP" dirty="0"/>
              <a:t>30</a:t>
            </a:r>
          </a:p>
          <a:p>
            <a:r>
              <a:rPr kumimoji="1" lang="ja-JP" altLang="en-US" dirty="0"/>
              <a:t>　定休日：　日・祝日　</a:t>
            </a:r>
            <a:endParaRPr kumimoji="1" lang="en-US" altLang="ja-JP" dirty="0"/>
          </a:p>
          <a:p>
            <a:endParaRPr kumimoji="1" lang="en-US" altLang="ja-JP" dirty="0"/>
          </a:p>
          <a:p>
            <a:r>
              <a:rPr kumimoji="1" lang="ja-JP" altLang="en-US" dirty="0"/>
              <a:t>　　　送迎：　学校・自宅送迎有り</a:t>
            </a:r>
          </a:p>
        </p:txBody>
      </p:sp>
    </p:spTree>
    <p:extLst>
      <p:ext uri="{BB962C8B-B14F-4D97-AF65-F5344CB8AC3E}">
        <p14:creationId xmlns:p14="http://schemas.microsoft.com/office/powerpoint/2010/main" val="338699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33000">
              <a:srgbClr val="F0CFA4"/>
            </a:gs>
            <a:gs pos="51000">
              <a:srgbClr val="FCF96A"/>
            </a:gs>
            <a:gs pos="47000">
              <a:schemeClr val="accent2">
                <a:lumMod val="45000"/>
                <a:lumOff val="55000"/>
              </a:schemeClr>
            </a:gs>
            <a:gs pos="57000">
              <a:schemeClr val="accent2">
                <a:lumMod val="45000"/>
                <a:lumOff val="55000"/>
              </a:schemeClr>
            </a:gs>
            <a:gs pos="71000">
              <a:schemeClr val="accent2">
                <a:lumMod val="30000"/>
                <a:lumOff val="70000"/>
              </a:schemeClr>
            </a:gs>
          </a:gsLst>
          <a:path path="circle">
            <a:fillToRect l="100000" t="100000"/>
          </a:path>
        </a:gradFill>
        <a:effectLst/>
      </p:bgPr>
    </p:bg>
    <p:spTree>
      <p:nvGrpSpPr>
        <p:cNvPr id="1" name=""/>
        <p:cNvGrpSpPr/>
        <p:nvPr/>
      </p:nvGrpSpPr>
      <p:grpSpPr>
        <a:xfrm>
          <a:off x="0" y="0"/>
          <a:ext cx="0" cy="0"/>
          <a:chOff x="0" y="0"/>
          <a:chExt cx="0" cy="0"/>
        </a:xfrm>
      </p:grpSpPr>
      <p:sp>
        <p:nvSpPr>
          <p:cNvPr id="22" name="四角形: 角を丸くする 21">
            <a:extLst>
              <a:ext uri="{FF2B5EF4-FFF2-40B4-BE49-F238E27FC236}">
                <a16:creationId xmlns:a16="http://schemas.microsoft.com/office/drawing/2014/main" id="{600EA8B8-3F1F-46E4-7B0F-76252A9D4335}"/>
              </a:ext>
            </a:extLst>
          </p:cNvPr>
          <p:cNvSpPr/>
          <p:nvPr/>
        </p:nvSpPr>
        <p:spPr>
          <a:xfrm>
            <a:off x="0" y="3438409"/>
            <a:ext cx="5941671" cy="3371150"/>
          </a:xfrm>
          <a:prstGeom prst="roundRect">
            <a:avLst/>
          </a:prstGeom>
          <a:solidFill>
            <a:srgbClr val="FDCDE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楕円 1">
            <a:extLst>
              <a:ext uri="{FF2B5EF4-FFF2-40B4-BE49-F238E27FC236}">
                <a16:creationId xmlns:a16="http://schemas.microsoft.com/office/drawing/2014/main" id="{35F40187-F47C-223D-B89F-BAB8E14CA014}"/>
              </a:ext>
            </a:extLst>
          </p:cNvPr>
          <p:cNvSpPr/>
          <p:nvPr/>
        </p:nvSpPr>
        <p:spPr>
          <a:xfrm>
            <a:off x="24084" y="513851"/>
            <a:ext cx="4026462" cy="2861584"/>
          </a:xfrm>
          <a:prstGeom prst="ellipse">
            <a:avLst/>
          </a:prstGeom>
          <a:ln>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3" name="楕円 2">
            <a:extLst>
              <a:ext uri="{FF2B5EF4-FFF2-40B4-BE49-F238E27FC236}">
                <a16:creationId xmlns:a16="http://schemas.microsoft.com/office/drawing/2014/main" id="{4371ED75-1166-42FD-D04B-AAD6554FE841}"/>
              </a:ext>
            </a:extLst>
          </p:cNvPr>
          <p:cNvSpPr/>
          <p:nvPr/>
        </p:nvSpPr>
        <p:spPr>
          <a:xfrm>
            <a:off x="4026461" y="654841"/>
            <a:ext cx="4026462" cy="1985448"/>
          </a:xfrm>
          <a:prstGeom prst="ellipse">
            <a:avLst/>
          </a:prstGeom>
          <a:ln>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5" name="楕円 4">
            <a:extLst>
              <a:ext uri="{FF2B5EF4-FFF2-40B4-BE49-F238E27FC236}">
                <a16:creationId xmlns:a16="http://schemas.microsoft.com/office/drawing/2014/main" id="{F83E8ABB-2A6A-56C0-C0AF-E02DF32D2DD2}"/>
              </a:ext>
            </a:extLst>
          </p:cNvPr>
          <p:cNvSpPr/>
          <p:nvPr/>
        </p:nvSpPr>
        <p:spPr>
          <a:xfrm>
            <a:off x="8068022" y="615817"/>
            <a:ext cx="4061378" cy="2642988"/>
          </a:xfrm>
          <a:prstGeom prst="ellipse">
            <a:avLst/>
          </a:prstGeom>
          <a:ln>
            <a:solidFill>
              <a:srgbClr val="FFFF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kumimoji="1" lang="ja-JP" altLang="en-US" dirty="0"/>
          </a:p>
        </p:txBody>
      </p:sp>
      <p:sp>
        <p:nvSpPr>
          <p:cNvPr id="7" name="テキスト ボックス 6">
            <a:extLst>
              <a:ext uri="{FF2B5EF4-FFF2-40B4-BE49-F238E27FC236}">
                <a16:creationId xmlns:a16="http://schemas.microsoft.com/office/drawing/2014/main" id="{0E87B281-75D6-F543-8240-6B3638E6833C}"/>
              </a:ext>
            </a:extLst>
          </p:cNvPr>
          <p:cNvSpPr txBox="1"/>
          <p:nvPr/>
        </p:nvSpPr>
        <p:spPr>
          <a:xfrm>
            <a:off x="985086" y="61429"/>
            <a:ext cx="10585861" cy="584775"/>
          </a:xfrm>
          <a:prstGeom prst="rect">
            <a:avLst/>
          </a:prstGeom>
          <a:noFill/>
        </p:spPr>
        <p:txBody>
          <a:bodyPr wrap="square" rtlCol="0">
            <a:spAutoFit/>
          </a:bodyPr>
          <a:lstStyle/>
          <a:p>
            <a:r>
              <a:rPr kumimoji="1" lang="ja-JP" altLang="en-US" sz="3200" b="1" dirty="0">
                <a:solidFill>
                  <a:srgbClr val="FF0000"/>
                </a:solidFill>
                <a:latin typeface="HGP創英角ｺﾞｼｯｸUB" panose="020B0900000000000000" pitchFamily="50" charset="-128"/>
                <a:ea typeface="HGP創英角ｺﾞｼｯｸUB" panose="020B0900000000000000" pitchFamily="50" charset="-128"/>
              </a:rPr>
              <a:t>ひとりひとりの「やってみたい！」を応援し、自立心を育む</a:t>
            </a:r>
          </a:p>
        </p:txBody>
      </p:sp>
      <p:sp>
        <p:nvSpPr>
          <p:cNvPr id="8" name="テキスト ボックス 7">
            <a:extLst>
              <a:ext uri="{FF2B5EF4-FFF2-40B4-BE49-F238E27FC236}">
                <a16:creationId xmlns:a16="http://schemas.microsoft.com/office/drawing/2014/main" id="{238EA8AC-94C1-6C9F-A548-C65F86306E2C}"/>
              </a:ext>
            </a:extLst>
          </p:cNvPr>
          <p:cNvSpPr txBox="1"/>
          <p:nvPr/>
        </p:nvSpPr>
        <p:spPr>
          <a:xfrm>
            <a:off x="5636871" y="2968906"/>
            <a:ext cx="914400" cy="914400"/>
          </a:xfrm>
          <a:prstGeom prst="rect">
            <a:avLst/>
          </a:prstGeom>
          <a:noFill/>
        </p:spPr>
        <p:txBody>
          <a:bodyPr wrap="square" rtlCol="0">
            <a:spAutoFit/>
          </a:bodyPr>
          <a:lstStyle/>
          <a:p>
            <a:endParaRPr kumimoji="1" lang="ja-JP" altLang="en-US" dirty="0"/>
          </a:p>
        </p:txBody>
      </p:sp>
      <p:sp>
        <p:nvSpPr>
          <p:cNvPr id="4" name="テキスト ボックス 3">
            <a:extLst>
              <a:ext uri="{FF2B5EF4-FFF2-40B4-BE49-F238E27FC236}">
                <a16:creationId xmlns:a16="http://schemas.microsoft.com/office/drawing/2014/main" id="{5AE49B01-CEFC-7756-08CC-23B17152A86E}"/>
              </a:ext>
            </a:extLst>
          </p:cNvPr>
          <p:cNvSpPr txBox="1"/>
          <p:nvPr/>
        </p:nvSpPr>
        <p:spPr>
          <a:xfrm>
            <a:off x="916401" y="691339"/>
            <a:ext cx="2676318" cy="338554"/>
          </a:xfrm>
          <a:prstGeom prst="rect">
            <a:avLst/>
          </a:prstGeom>
          <a:noFill/>
        </p:spPr>
        <p:txBody>
          <a:bodyPr wrap="square" rtlCol="0">
            <a:spAutoFit/>
          </a:bodyPr>
          <a:lstStyle/>
          <a:p>
            <a:r>
              <a:rPr kumimoji="1" lang="ja-JP" altLang="en-US" sz="1600" dirty="0">
                <a:latin typeface="HGS創英角ﾎﾟｯﾌﾟ体" panose="040B0A00000000000000" pitchFamily="50" charset="-128"/>
                <a:ea typeface="HGS創英角ﾎﾟｯﾌﾟ体" panose="040B0A00000000000000" pitchFamily="50" charset="-128"/>
              </a:rPr>
              <a:t>個別習い事プログラム</a:t>
            </a:r>
          </a:p>
        </p:txBody>
      </p:sp>
      <p:sp>
        <p:nvSpPr>
          <p:cNvPr id="9" name="テキスト ボックス 8">
            <a:extLst>
              <a:ext uri="{FF2B5EF4-FFF2-40B4-BE49-F238E27FC236}">
                <a16:creationId xmlns:a16="http://schemas.microsoft.com/office/drawing/2014/main" id="{EC13B2A3-0BFE-418C-9A5D-1596A2AE7E22}"/>
              </a:ext>
            </a:extLst>
          </p:cNvPr>
          <p:cNvSpPr txBox="1"/>
          <p:nvPr/>
        </p:nvSpPr>
        <p:spPr>
          <a:xfrm>
            <a:off x="347772" y="1054762"/>
            <a:ext cx="1154842" cy="1323439"/>
          </a:xfrm>
          <a:prstGeom prst="rect">
            <a:avLst/>
          </a:prstGeom>
          <a:noFill/>
        </p:spPr>
        <p:txBody>
          <a:bodyPr wrap="square" rtlCol="0">
            <a:spAutoFit/>
          </a:bodyPr>
          <a:lstStyle/>
          <a:p>
            <a:r>
              <a:rPr lang="ja-JP" altLang="en-US"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そろばん</a:t>
            </a:r>
            <a:endParaRPr lang="en-US" altLang="ja-JP"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endParaRPr>
          </a:p>
          <a:p>
            <a:r>
              <a:rPr lang="ja-JP" altLang="en-US"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パソコン</a:t>
            </a:r>
            <a:endParaRPr lang="en-US" altLang="ja-JP"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endParaRPr>
          </a:p>
          <a:p>
            <a:r>
              <a:rPr lang="ja-JP" altLang="en-US"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ピアノ</a:t>
            </a:r>
            <a:endParaRPr lang="en-US" altLang="ja-JP"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endParaRPr>
          </a:p>
          <a:p>
            <a:r>
              <a:rPr lang="ja-JP" altLang="en-US"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書道</a:t>
            </a:r>
            <a:endParaRPr lang="en-US" altLang="ja-JP"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endParaRPr>
          </a:p>
          <a:p>
            <a:r>
              <a:rPr lang="ja-JP" altLang="en-US" sz="1600" b="1" dirty="0">
                <a:solidFill>
                  <a:srgbClr val="00B050"/>
                </a:solidFill>
                <a:effectLst>
                  <a:outerShdw blurRad="38100" dist="38100" dir="2700000" algn="tl">
                    <a:srgbClr val="000000">
                      <a:alpha val="43137"/>
                    </a:srgbClr>
                  </a:outerShdw>
                </a:effectLst>
                <a:latin typeface="HGS創英角ﾎﾟｯﾌﾟ体" panose="040B0A00000000000000" pitchFamily="50" charset="-128"/>
                <a:ea typeface="HGS創英角ﾎﾟｯﾌﾟ体" panose="040B0A00000000000000" pitchFamily="50" charset="-128"/>
              </a:rPr>
              <a:t>学習</a:t>
            </a:r>
          </a:p>
        </p:txBody>
      </p:sp>
      <p:sp>
        <p:nvSpPr>
          <p:cNvPr id="10" name="テキスト ボックス 9">
            <a:extLst>
              <a:ext uri="{FF2B5EF4-FFF2-40B4-BE49-F238E27FC236}">
                <a16:creationId xmlns:a16="http://schemas.microsoft.com/office/drawing/2014/main" id="{2B68CC16-6EFE-8F37-ACEF-077020C5F0D3}"/>
              </a:ext>
            </a:extLst>
          </p:cNvPr>
          <p:cNvSpPr txBox="1"/>
          <p:nvPr/>
        </p:nvSpPr>
        <p:spPr>
          <a:xfrm>
            <a:off x="1191524" y="1060980"/>
            <a:ext cx="2496555" cy="1200329"/>
          </a:xfrm>
          <a:prstGeom prst="rect">
            <a:avLst/>
          </a:prstGeom>
          <a:noFill/>
        </p:spPr>
        <p:txBody>
          <a:bodyPr wrap="square" rtlCol="0">
            <a:spAutoFit/>
          </a:bodyPr>
          <a:lstStyle/>
          <a:p>
            <a:r>
              <a:rPr kumimoji="1" lang="ja-JP" altLang="en-US" sz="1200" dirty="0">
                <a:latin typeface="BIZ UDゴシック" panose="020B0400000000000000" pitchFamily="49" charset="-128"/>
                <a:ea typeface="BIZ UDゴシック" panose="020B0400000000000000" pitchFamily="49" charset="-128"/>
              </a:rPr>
              <a:t>子どもの学びスピードは皆それぞれ。</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個別対応によって、ひとりひとりの「楽しさ」を大切にしながら無理なく学習を進めています。</a:t>
            </a:r>
            <a:endParaRPr kumimoji="1" lang="en-US" altLang="ja-JP" sz="1200" dirty="0">
              <a:latin typeface="BIZ UDゴシック" panose="020B0400000000000000" pitchFamily="49" charset="-128"/>
              <a:ea typeface="BIZ UDゴシック" panose="020B0400000000000000" pitchFamily="49" charset="-128"/>
            </a:endParaRPr>
          </a:p>
          <a:p>
            <a:r>
              <a:rPr kumimoji="1" lang="ja-JP" altLang="en-US" sz="1200" dirty="0">
                <a:latin typeface="BIZ UDゴシック" panose="020B0400000000000000" pitchFamily="49" charset="-128"/>
                <a:ea typeface="BIZ UDゴシック" panose="020B0400000000000000" pitchFamily="49" charset="-128"/>
              </a:rPr>
              <a:t>一緒に宿題にも取り組んでいます。</a:t>
            </a:r>
          </a:p>
        </p:txBody>
      </p:sp>
      <p:sp>
        <p:nvSpPr>
          <p:cNvPr id="11" name="テキスト ボックス 10">
            <a:extLst>
              <a:ext uri="{FF2B5EF4-FFF2-40B4-BE49-F238E27FC236}">
                <a16:creationId xmlns:a16="http://schemas.microsoft.com/office/drawing/2014/main" id="{6475DE5E-CF09-F8A2-A7A0-F26AABD01BF0}"/>
              </a:ext>
            </a:extLst>
          </p:cNvPr>
          <p:cNvSpPr txBox="1"/>
          <p:nvPr/>
        </p:nvSpPr>
        <p:spPr>
          <a:xfrm>
            <a:off x="4876906" y="841380"/>
            <a:ext cx="2643073" cy="338554"/>
          </a:xfrm>
          <a:prstGeom prst="rect">
            <a:avLst/>
          </a:prstGeom>
          <a:noFill/>
        </p:spPr>
        <p:txBody>
          <a:bodyPr wrap="square" rtlCol="0">
            <a:spAutoFit/>
          </a:bodyPr>
          <a:lstStyle/>
          <a:p>
            <a:r>
              <a:rPr kumimoji="1" lang="ja-JP" altLang="en-US" sz="1600" dirty="0">
                <a:latin typeface="HGS創英角ﾎﾟｯﾌﾟ体" panose="040B0A00000000000000" pitchFamily="50" charset="-128"/>
                <a:ea typeface="HGS創英角ﾎﾟｯﾌﾟ体" panose="040B0A00000000000000" pitchFamily="50" charset="-128"/>
              </a:rPr>
              <a:t>安心・安全な校外活動</a:t>
            </a:r>
          </a:p>
        </p:txBody>
      </p:sp>
      <p:sp>
        <p:nvSpPr>
          <p:cNvPr id="13" name="テキスト ボックス 12">
            <a:extLst>
              <a:ext uri="{FF2B5EF4-FFF2-40B4-BE49-F238E27FC236}">
                <a16:creationId xmlns:a16="http://schemas.microsoft.com/office/drawing/2014/main" id="{6D39629C-BBDD-6151-C8C1-0D7A7E67AAD7}"/>
              </a:ext>
            </a:extLst>
          </p:cNvPr>
          <p:cNvSpPr txBox="1"/>
          <p:nvPr/>
        </p:nvSpPr>
        <p:spPr>
          <a:xfrm>
            <a:off x="4460204" y="1168703"/>
            <a:ext cx="3025688" cy="1169551"/>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ひまわりの職員は月</a:t>
            </a:r>
            <a:r>
              <a:rPr kumimoji="1" lang="en-US" altLang="ja-JP" sz="1400" dirty="0">
                <a:latin typeface="BIZ UDPゴシック" panose="020B0400000000000000" pitchFamily="50" charset="-128"/>
                <a:ea typeface="BIZ UDPゴシック" panose="020B0400000000000000" pitchFamily="50" charset="-128"/>
              </a:rPr>
              <a:t>1</a:t>
            </a:r>
            <a:r>
              <a:rPr kumimoji="1" lang="ja-JP" altLang="en-US" sz="1400" dirty="0">
                <a:latin typeface="BIZ UDPゴシック" panose="020B0400000000000000" pitchFamily="50" charset="-128"/>
                <a:ea typeface="BIZ UDPゴシック" panose="020B0400000000000000" pitchFamily="50" charset="-128"/>
              </a:rPr>
              <a:t>回研修制度により全員資格を取得しています。</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資格取得者ならではの気配りで子ども達の安全をしっかりと確保しながら多彩な校外活動を実施しています。</a:t>
            </a:r>
          </a:p>
        </p:txBody>
      </p:sp>
      <p:sp>
        <p:nvSpPr>
          <p:cNvPr id="14" name="テキスト ボックス 13">
            <a:extLst>
              <a:ext uri="{FF2B5EF4-FFF2-40B4-BE49-F238E27FC236}">
                <a16:creationId xmlns:a16="http://schemas.microsoft.com/office/drawing/2014/main" id="{00F12918-750B-EF25-6F45-5DF369FD5F1F}"/>
              </a:ext>
            </a:extLst>
          </p:cNvPr>
          <p:cNvSpPr txBox="1"/>
          <p:nvPr/>
        </p:nvSpPr>
        <p:spPr>
          <a:xfrm>
            <a:off x="8904802" y="776451"/>
            <a:ext cx="2760809" cy="338554"/>
          </a:xfrm>
          <a:prstGeom prst="rect">
            <a:avLst/>
          </a:prstGeom>
          <a:noFill/>
        </p:spPr>
        <p:txBody>
          <a:bodyPr wrap="square" rtlCol="0">
            <a:spAutoFit/>
          </a:bodyPr>
          <a:lstStyle/>
          <a:p>
            <a:r>
              <a:rPr kumimoji="1" lang="ja-JP" altLang="en-US" sz="1600" dirty="0">
                <a:latin typeface="HGS創英角ﾎﾟｯﾌﾟ体" panose="040B0A00000000000000" pitchFamily="50" charset="-128"/>
                <a:ea typeface="HGS創英角ﾎﾟｯﾌﾟ体" panose="040B0A00000000000000" pitchFamily="50" charset="-128"/>
              </a:rPr>
              <a:t>子ども達の意見を尊重</a:t>
            </a:r>
          </a:p>
        </p:txBody>
      </p:sp>
      <p:sp>
        <p:nvSpPr>
          <p:cNvPr id="16" name="テキスト ボックス 15">
            <a:extLst>
              <a:ext uri="{FF2B5EF4-FFF2-40B4-BE49-F238E27FC236}">
                <a16:creationId xmlns:a16="http://schemas.microsoft.com/office/drawing/2014/main" id="{C88676E9-3C9B-A4AC-3E26-98CA6DE1F9D3}"/>
              </a:ext>
            </a:extLst>
          </p:cNvPr>
          <p:cNvSpPr txBox="1"/>
          <p:nvPr/>
        </p:nvSpPr>
        <p:spPr>
          <a:xfrm>
            <a:off x="8510195" y="1085703"/>
            <a:ext cx="3167209" cy="523220"/>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ひまわりは子ども達の　「やってみたい」を全力で応援します。</a:t>
            </a:r>
          </a:p>
        </p:txBody>
      </p:sp>
      <p:sp>
        <p:nvSpPr>
          <p:cNvPr id="17" name="テキスト ボックス 16">
            <a:extLst>
              <a:ext uri="{FF2B5EF4-FFF2-40B4-BE49-F238E27FC236}">
                <a16:creationId xmlns:a16="http://schemas.microsoft.com/office/drawing/2014/main" id="{544B6B6A-464F-BB48-44D9-A960E546BE71}"/>
              </a:ext>
            </a:extLst>
          </p:cNvPr>
          <p:cNvSpPr txBox="1"/>
          <p:nvPr/>
        </p:nvSpPr>
        <p:spPr>
          <a:xfrm>
            <a:off x="9058904" y="1562755"/>
            <a:ext cx="3070496" cy="338554"/>
          </a:xfrm>
          <a:prstGeom prst="rect">
            <a:avLst/>
          </a:prstGeom>
          <a:noFill/>
        </p:spPr>
        <p:txBody>
          <a:bodyPr wrap="square" rtlCol="0">
            <a:spAutoFit/>
          </a:bodyPr>
          <a:lstStyle/>
          <a:p>
            <a:r>
              <a:rPr kumimoji="1" lang="ja-JP" altLang="en-US" sz="1600" dirty="0">
                <a:latin typeface="HGS創英角ﾎﾟｯﾌﾟ体" panose="040B0A00000000000000" pitchFamily="50" charset="-128"/>
                <a:ea typeface="HGS創英角ﾎﾟｯﾌﾟ体" panose="040B0A00000000000000" pitchFamily="50" charset="-128"/>
              </a:rPr>
              <a:t>豊富な活動メニュー</a:t>
            </a:r>
          </a:p>
        </p:txBody>
      </p:sp>
      <p:sp>
        <p:nvSpPr>
          <p:cNvPr id="18" name="テキスト ボックス 17">
            <a:extLst>
              <a:ext uri="{FF2B5EF4-FFF2-40B4-BE49-F238E27FC236}">
                <a16:creationId xmlns:a16="http://schemas.microsoft.com/office/drawing/2014/main" id="{A79EE199-AD4C-1C45-22D2-54539EB7E791}"/>
              </a:ext>
            </a:extLst>
          </p:cNvPr>
          <p:cNvSpPr txBox="1"/>
          <p:nvPr/>
        </p:nvSpPr>
        <p:spPr>
          <a:xfrm>
            <a:off x="8482265" y="1881504"/>
            <a:ext cx="3223068" cy="1015663"/>
          </a:xfrm>
          <a:prstGeom prst="rect">
            <a:avLst/>
          </a:prstGeom>
          <a:noFill/>
        </p:spPr>
        <p:txBody>
          <a:bodyPr wrap="square" rtlCol="0">
            <a:spAutoFit/>
          </a:bodyPr>
          <a:lstStyle/>
          <a:p>
            <a:r>
              <a:rPr kumimoji="1" lang="ja-JP" altLang="en-US" sz="1200" b="1" dirty="0">
                <a:latin typeface="BIZ UDPゴシック" panose="020B0400000000000000" pitchFamily="50" charset="-128"/>
                <a:ea typeface="BIZ UDPゴシック" panose="020B0400000000000000" pitchFamily="50" charset="-128"/>
              </a:rPr>
              <a:t>クッキング、工場見学、お買い物学習、運動会、夏祭り、ハロウィン、クリスマス、餅つき、地域・家族交流</a:t>
            </a:r>
            <a:r>
              <a:rPr kumimoji="1" lang="en-US" altLang="ja-JP" sz="1200" b="1" dirty="0">
                <a:latin typeface="BIZ UDPゴシック" panose="020B0400000000000000" pitchFamily="50" charset="-128"/>
                <a:ea typeface="BIZ UDPゴシック" panose="020B0400000000000000" pitchFamily="50" charset="-128"/>
              </a:rPr>
              <a:t>…</a:t>
            </a:r>
            <a:r>
              <a:rPr kumimoji="1" lang="ja-JP" altLang="en-US" sz="1200" b="1" dirty="0">
                <a:latin typeface="BIZ UDPゴシック" panose="020B0400000000000000" pitchFamily="50" charset="-128"/>
                <a:ea typeface="BIZ UDPゴシック" panose="020B0400000000000000" pitchFamily="50" charset="-128"/>
              </a:rPr>
              <a:t>等</a:t>
            </a:r>
            <a:endParaRPr kumimoji="1" lang="en-US" altLang="ja-JP" sz="1200" b="1" dirty="0">
              <a:latin typeface="BIZ UDPゴシック" panose="020B0400000000000000" pitchFamily="50" charset="-128"/>
              <a:ea typeface="BIZ UDPゴシック" panose="020B0400000000000000" pitchFamily="50" charset="-128"/>
            </a:endParaRPr>
          </a:p>
          <a:p>
            <a:r>
              <a:rPr kumimoji="1" lang="ja-JP" altLang="en-US" sz="1200" b="1" dirty="0">
                <a:latin typeface="BIZ UDPゴシック" panose="020B0400000000000000" pitchFamily="50" charset="-128"/>
                <a:ea typeface="BIZ UDPゴシック" panose="020B0400000000000000" pitchFamily="50" charset="-128"/>
              </a:rPr>
              <a:t>色々な体験活動から子ども達に沢山の興味の芽が芽生えるよう、日々取り組んでいきます。</a:t>
            </a:r>
          </a:p>
        </p:txBody>
      </p:sp>
      <p:sp>
        <p:nvSpPr>
          <p:cNvPr id="21" name="テキスト ボックス 20">
            <a:extLst>
              <a:ext uri="{FF2B5EF4-FFF2-40B4-BE49-F238E27FC236}">
                <a16:creationId xmlns:a16="http://schemas.microsoft.com/office/drawing/2014/main" id="{EB75452E-ECC2-2B0F-DB07-00F6C2DF9B78}"/>
              </a:ext>
            </a:extLst>
          </p:cNvPr>
          <p:cNvSpPr txBox="1"/>
          <p:nvPr/>
        </p:nvSpPr>
        <p:spPr>
          <a:xfrm>
            <a:off x="177252" y="3982573"/>
            <a:ext cx="5612983" cy="2569934"/>
          </a:xfrm>
          <a:prstGeom prst="rect">
            <a:avLst/>
          </a:prstGeom>
          <a:noFill/>
        </p:spPr>
        <p:txBody>
          <a:bodyPr wrap="square" rtlCol="0">
            <a:spAutoFit/>
          </a:bodyPr>
          <a:lstStyle/>
          <a:p>
            <a:r>
              <a:rPr kumimoji="1" lang="ja-JP" altLang="en-US" sz="1300" b="1" dirty="0">
                <a:latin typeface="BIZ UDPゴシック" panose="020B0400000000000000" pitchFamily="50" charset="-128"/>
                <a:ea typeface="BIZ UDPゴシック" panose="020B0400000000000000" pitchFamily="50" charset="-128"/>
              </a:rPr>
              <a:t>①</a:t>
            </a:r>
            <a:r>
              <a:rPr kumimoji="1" lang="ja-JP" altLang="en-US" sz="1300" dirty="0">
                <a:latin typeface="BIZ UDPゴシック" panose="020B0400000000000000" pitchFamily="50" charset="-128"/>
                <a:ea typeface="BIZ UDPゴシック" panose="020B0400000000000000" pitchFamily="50" charset="-128"/>
              </a:rPr>
              <a:t>　不安や悩みなど様々な感情を抱えているお子様の気持ちに寄り添いながら、お子様ひとりひとりにあった支援を行います。</a:t>
            </a:r>
            <a:endParaRPr kumimoji="1" lang="en-US" altLang="ja-JP" sz="1300" dirty="0">
              <a:latin typeface="BIZ UDPゴシック" panose="020B0400000000000000" pitchFamily="50" charset="-128"/>
              <a:ea typeface="BIZ UDPゴシック" panose="020B0400000000000000" pitchFamily="50" charset="-128"/>
            </a:endParaRPr>
          </a:p>
          <a:p>
            <a:r>
              <a:rPr kumimoji="1" lang="ja-JP" altLang="en-US" sz="1300" dirty="0">
                <a:latin typeface="BIZ UDPゴシック" panose="020B0400000000000000" pitchFamily="50" charset="-128"/>
                <a:ea typeface="BIZ UDPゴシック" panose="020B0400000000000000" pitchFamily="50" charset="-128"/>
              </a:rPr>
              <a:t>②　少しでも前向きに物事を捉えれる機会が増えるよう一緒に歩み、成長や発達のサポートをいたします。</a:t>
            </a:r>
            <a:endParaRPr kumimoji="1" lang="en-US" altLang="ja-JP" sz="1300" dirty="0">
              <a:latin typeface="BIZ UDPゴシック" panose="020B0400000000000000" pitchFamily="50" charset="-128"/>
              <a:ea typeface="BIZ UDPゴシック" panose="020B0400000000000000" pitchFamily="50" charset="-128"/>
            </a:endParaRPr>
          </a:p>
          <a:p>
            <a:r>
              <a:rPr kumimoji="1" lang="ja-JP" altLang="en-US" sz="1300" dirty="0">
                <a:latin typeface="BIZ UDPゴシック" panose="020B0400000000000000" pitchFamily="50" charset="-128"/>
                <a:ea typeface="BIZ UDPゴシック" panose="020B0400000000000000" pitchFamily="50" charset="-128"/>
              </a:rPr>
              <a:t>　また、保護者様のお悩み事を聞いたり、ご家族様のサポートもいたします。</a:t>
            </a:r>
            <a:endParaRPr kumimoji="1" lang="en-US" altLang="ja-JP" sz="1300" dirty="0">
              <a:latin typeface="BIZ UDPゴシック" panose="020B0400000000000000" pitchFamily="50" charset="-128"/>
              <a:ea typeface="BIZ UDPゴシック" panose="020B0400000000000000" pitchFamily="50" charset="-128"/>
            </a:endParaRPr>
          </a:p>
          <a:p>
            <a:r>
              <a:rPr kumimoji="1" lang="ja-JP" altLang="en-US" sz="1300" b="1" dirty="0">
                <a:latin typeface="BIZ UDPゴシック" panose="020B0400000000000000" pitchFamily="50" charset="-128"/>
                <a:ea typeface="BIZ UDPゴシック" panose="020B0400000000000000" pitchFamily="50" charset="-128"/>
              </a:rPr>
              <a:t>③</a:t>
            </a:r>
            <a:r>
              <a:rPr kumimoji="1" lang="ja-JP" altLang="en-US" sz="1300" dirty="0">
                <a:latin typeface="BIZ UDPゴシック" panose="020B0400000000000000" pitchFamily="50" charset="-128"/>
                <a:ea typeface="BIZ UDPゴシック" panose="020B0400000000000000" pitchFamily="50" charset="-128"/>
              </a:rPr>
              <a:t>　ひまわりでは「スヌーズレン」の空間をつくり様々な効果、リラックスできる環境を提供しております。</a:t>
            </a:r>
            <a:endParaRPr kumimoji="1" lang="en-US" altLang="ja-JP" sz="1300" dirty="0">
              <a:latin typeface="BIZ UDPゴシック" panose="020B0400000000000000" pitchFamily="50" charset="-128"/>
              <a:ea typeface="BIZ UDPゴシック" panose="020B0400000000000000" pitchFamily="50" charset="-128"/>
            </a:endParaRPr>
          </a:p>
          <a:p>
            <a:r>
              <a:rPr kumimoji="1" lang="ja-JP" altLang="en-US" sz="1300" b="1" dirty="0">
                <a:latin typeface="BIZ UDPゴシック" panose="020B0400000000000000" pitchFamily="50" charset="-128"/>
                <a:ea typeface="BIZ UDPゴシック" panose="020B0400000000000000" pitchFamily="50" charset="-128"/>
              </a:rPr>
              <a:t>④　</a:t>
            </a:r>
            <a:r>
              <a:rPr kumimoji="1" lang="ja-JP" altLang="en-US" sz="1300" dirty="0">
                <a:latin typeface="BIZ UDPゴシック" panose="020B0400000000000000" pitchFamily="50" charset="-128"/>
                <a:ea typeface="BIZ UDPゴシック" panose="020B0400000000000000" pitchFamily="50" charset="-128"/>
              </a:rPr>
              <a:t>ひとりひとりの小さな成長を見つけ、「ありがとう」を大切にし、ぜひ喜びを共有しましょう。</a:t>
            </a:r>
            <a:endParaRPr kumimoji="1" lang="en-US" altLang="ja-JP" sz="1300" dirty="0">
              <a:latin typeface="BIZ UDPゴシック" panose="020B0400000000000000" pitchFamily="50" charset="-128"/>
              <a:ea typeface="BIZ UDPゴシック" panose="020B0400000000000000" pitchFamily="50" charset="-128"/>
            </a:endParaRPr>
          </a:p>
          <a:p>
            <a:r>
              <a:rPr kumimoji="1" lang="ja-JP" altLang="en-US" sz="1300" dirty="0">
                <a:latin typeface="BIZ UDPゴシック" panose="020B0400000000000000" pitchFamily="50" charset="-128"/>
                <a:ea typeface="BIZ UDPゴシック" panose="020B0400000000000000" pitchFamily="50" charset="-128"/>
              </a:rPr>
              <a:t>　そしてひまわりが、楽しく、安心して過ごせる居場所となり、心のバランスをコントロールする力を伸ばしていけるようサポート、支援してまいります。</a:t>
            </a:r>
            <a:endParaRPr kumimoji="1" lang="en-US" altLang="ja-JP" sz="1300" dirty="0">
              <a:latin typeface="BIZ UDPゴシック" panose="020B0400000000000000" pitchFamily="50" charset="-128"/>
              <a:ea typeface="BIZ UDPゴシック" panose="020B0400000000000000" pitchFamily="50" charset="-128"/>
            </a:endParaRPr>
          </a:p>
          <a:p>
            <a:endParaRPr kumimoji="1" lang="ja-JP" altLang="en-US" dirty="0"/>
          </a:p>
        </p:txBody>
      </p:sp>
      <p:sp>
        <p:nvSpPr>
          <p:cNvPr id="23" name="テキスト ボックス 22">
            <a:extLst>
              <a:ext uri="{FF2B5EF4-FFF2-40B4-BE49-F238E27FC236}">
                <a16:creationId xmlns:a16="http://schemas.microsoft.com/office/drawing/2014/main" id="{20CB77B3-1417-3341-D4CD-F3C53D759884}"/>
              </a:ext>
            </a:extLst>
          </p:cNvPr>
          <p:cNvSpPr txBox="1"/>
          <p:nvPr/>
        </p:nvSpPr>
        <p:spPr>
          <a:xfrm>
            <a:off x="2123898" y="3451432"/>
            <a:ext cx="1883967" cy="369332"/>
          </a:xfrm>
          <a:prstGeom prst="rect">
            <a:avLst/>
          </a:prstGeom>
          <a:noFill/>
        </p:spPr>
        <p:txBody>
          <a:bodyPr wrap="square" rtlCol="0">
            <a:spAutoFit/>
          </a:bodyPr>
          <a:lstStyle/>
          <a:p>
            <a:r>
              <a:rPr kumimoji="1" lang="ja-JP" altLang="en-US" dirty="0">
                <a:latin typeface="HGS創英角ﾎﾟｯﾌﾟ体" panose="040B0A00000000000000" pitchFamily="50" charset="-128"/>
                <a:ea typeface="HGS創英角ﾎﾟｯﾌﾟ体" panose="040B0A00000000000000" pitchFamily="50" charset="-128"/>
              </a:rPr>
              <a:t>心理担当職員</a:t>
            </a:r>
          </a:p>
        </p:txBody>
      </p:sp>
      <p:sp>
        <p:nvSpPr>
          <p:cNvPr id="28" name="四角形: 角を丸くする 27">
            <a:extLst>
              <a:ext uri="{FF2B5EF4-FFF2-40B4-BE49-F238E27FC236}">
                <a16:creationId xmlns:a16="http://schemas.microsoft.com/office/drawing/2014/main" id="{7290AB38-E0DE-4A54-575A-FF304F5A98F0}"/>
              </a:ext>
            </a:extLst>
          </p:cNvPr>
          <p:cNvSpPr/>
          <p:nvPr/>
        </p:nvSpPr>
        <p:spPr>
          <a:xfrm>
            <a:off x="5943600" y="3389052"/>
            <a:ext cx="6222387" cy="3407520"/>
          </a:xfrm>
          <a:prstGeom prst="roundRect">
            <a:avLst/>
          </a:prstGeom>
          <a:solidFill>
            <a:srgbClr val="FCF96A"/>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発達障害があるお子様は、</a:t>
            </a:r>
          </a:p>
          <a:p>
            <a:pPr algn="just"/>
            <a:r>
              <a:rPr lang="ja-JP" altLang="en-US" sz="1200"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①</a:t>
            </a:r>
            <a:r>
              <a:rPr lang="ja-JP" altLang="en-US"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筋力が弱い</a:t>
            </a:r>
          </a:p>
          <a:p>
            <a:pPr algn="just"/>
            <a:r>
              <a:rPr lang="ja-JP" altLang="en-US" sz="1200"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②</a:t>
            </a:r>
            <a:r>
              <a:rPr lang="ja-JP" altLang="en-US"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五感</a:t>
            </a:r>
            <a:r>
              <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視覚、聴覚、触覚、嗅覚、味覚</a:t>
            </a:r>
            <a:r>
              <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と固有受容覚、前庭感覚の感覚過敏、感覚鈍麻</a:t>
            </a:r>
          </a:p>
          <a:p>
            <a:pPr algn="just"/>
            <a:r>
              <a:rPr lang="ja-JP" altLang="en-US" sz="1200" b="1"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③</a:t>
            </a:r>
            <a:r>
              <a:rPr lang="ja-JP" altLang="en-US" sz="12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目と身体の協調運動困難等がよく見られます。</a:t>
            </a:r>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en-US"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これによる</a:t>
            </a:r>
          </a:p>
          <a:p>
            <a:pPr algn="just"/>
            <a:r>
              <a:rPr lang="ja-JP" altLang="en-US" sz="1400" kern="100" dirty="0">
                <a:solidFill>
                  <a:schemeClr val="tx1"/>
                </a:solidFill>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姿勢の崩れ・関節の変形、痛み・運動苦手意識による不活発・ケガリスク向上・健康</a:t>
            </a:r>
            <a:r>
              <a:rPr lang="ja-JP" altLang="en-US"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不良・生活動作困難が問題とされています。</a:t>
            </a:r>
          </a:p>
          <a:p>
            <a:pPr algn="just"/>
            <a:r>
              <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身体の動かし方や姿勢の専門家です。身体を使った遊びなどを通して、お子様が抱えている困難を改善し、よりよく発達していくお手伝いをしていきます。</a:t>
            </a:r>
            <a:r>
              <a:rPr lang="ja-JP" altLang="en-US"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放課後等デイサービス　ひまわりでは、日々の感覚統合ゲームをリハビリスタッフ監修</a:t>
            </a:r>
            <a:r>
              <a:rPr lang="ja-JP" altLang="en-US"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のもと</a:t>
            </a:r>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行っています。楽しく遊べる遊びを通じて、集団での関わり方や、動作と感覚の統合支援を行っています。</a:t>
            </a:r>
          </a:p>
          <a:p>
            <a:pPr algn="just"/>
            <a:r>
              <a:rPr lang="ja-JP"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rPr>
              <a:t>他にも、希望者には動作訓練、運動支援をリハビリスタッフによる個別指導で手厚く支援を行っています。</a:t>
            </a:r>
          </a:p>
          <a:p>
            <a:pPr algn="just"/>
            <a:endParaRPr lang="en-US" altLang="ja-JP" sz="12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algn="just"/>
            <a:endParaRPr lang="ja-JP" altLang="ja-JP" sz="1400"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p:txBody>
      </p:sp>
      <p:sp>
        <p:nvSpPr>
          <p:cNvPr id="29" name="テキスト ボックス 28">
            <a:extLst>
              <a:ext uri="{FF2B5EF4-FFF2-40B4-BE49-F238E27FC236}">
                <a16:creationId xmlns:a16="http://schemas.microsoft.com/office/drawing/2014/main" id="{FAEC5447-A6CE-1D56-D25B-9F2ACB73568D}"/>
              </a:ext>
            </a:extLst>
          </p:cNvPr>
          <p:cNvSpPr txBox="1"/>
          <p:nvPr/>
        </p:nvSpPr>
        <p:spPr>
          <a:xfrm>
            <a:off x="8446751" y="3521889"/>
            <a:ext cx="1821827" cy="369332"/>
          </a:xfrm>
          <a:prstGeom prst="rect">
            <a:avLst/>
          </a:prstGeom>
          <a:noFill/>
        </p:spPr>
        <p:txBody>
          <a:bodyPr wrap="square" rtlCol="0">
            <a:spAutoFit/>
          </a:bodyPr>
          <a:lstStyle/>
          <a:p>
            <a:r>
              <a:rPr kumimoji="1" lang="ja-JP" altLang="en-US" b="1" dirty="0">
                <a:latin typeface="HGS創英角ﾎﾟｯﾌﾟ体" panose="040B0A00000000000000" pitchFamily="50" charset="-128"/>
                <a:ea typeface="HGS創英角ﾎﾟｯﾌﾟ体" panose="040B0A00000000000000" pitchFamily="50" charset="-128"/>
              </a:rPr>
              <a:t>理学療法士</a:t>
            </a:r>
          </a:p>
        </p:txBody>
      </p:sp>
      <p:sp>
        <p:nvSpPr>
          <p:cNvPr id="32" name="テキスト ボックス 31">
            <a:extLst>
              <a:ext uri="{FF2B5EF4-FFF2-40B4-BE49-F238E27FC236}">
                <a16:creationId xmlns:a16="http://schemas.microsoft.com/office/drawing/2014/main" id="{B19E90BB-994F-E947-03B5-4F781957A759}"/>
              </a:ext>
            </a:extLst>
          </p:cNvPr>
          <p:cNvSpPr txBox="1"/>
          <p:nvPr/>
        </p:nvSpPr>
        <p:spPr>
          <a:xfrm>
            <a:off x="1191523" y="2192956"/>
            <a:ext cx="1956814" cy="338554"/>
          </a:xfrm>
          <a:prstGeom prst="rect">
            <a:avLst/>
          </a:prstGeom>
          <a:noFill/>
        </p:spPr>
        <p:txBody>
          <a:bodyPr wrap="square" rtlCol="0">
            <a:spAutoFit/>
          </a:bodyPr>
          <a:lstStyle/>
          <a:p>
            <a:r>
              <a:rPr kumimoji="1" lang="ja-JP" altLang="en-US" sz="1600" dirty="0">
                <a:latin typeface="HGS創英角ﾎﾟｯﾌﾟ体" panose="040B0A00000000000000" pitchFamily="50" charset="-128"/>
                <a:ea typeface="HGS創英角ﾎﾟｯﾌﾟ体" panose="040B0A00000000000000" pitchFamily="50" charset="-128"/>
              </a:rPr>
              <a:t>ひまわり部活</a:t>
            </a:r>
          </a:p>
        </p:txBody>
      </p:sp>
      <p:sp>
        <p:nvSpPr>
          <p:cNvPr id="33" name="テキスト ボックス 32">
            <a:extLst>
              <a:ext uri="{FF2B5EF4-FFF2-40B4-BE49-F238E27FC236}">
                <a16:creationId xmlns:a16="http://schemas.microsoft.com/office/drawing/2014/main" id="{A9A2349C-17B3-B137-BB7A-EB452812C14B}"/>
              </a:ext>
            </a:extLst>
          </p:cNvPr>
          <p:cNvSpPr txBox="1"/>
          <p:nvPr/>
        </p:nvSpPr>
        <p:spPr>
          <a:xfrm>
            <a:off x="255561" y="2466126"/>
            <a:ext cx="3678455" cy="369332"/>
          </a:xfrm>
          <a:prstGeom prst="rect">
            <a:avLst/>
          </a:prstGeom>
          <a:noFill/>
        </p:spPr>
        <p:txBody>
          <a:bodyPr wrap="square" rtlCol="0">
            <a:spAutoFit/>
          </a:bodyPr>
          <a:lstStyle/>
          <a:p>
            <a:r>
              <a:rPr kumimoji="1" lang="ja-JP" altLang="en-US" dirty="0">
                <a:latin typeface="HGS創英角ﾎﾟｯﾌﾟ体" panose="040B0A00000000000000" pitchFamily="50" charset="-128"/>
                <a:ea typeface="HGS創英角ﾎﾟｯﾌﾟ体" panose="040B0A00000000000000" pitchFamily="50" charset="-128"/>
              </a:rPr>
              <a:t>手話</a:t>
            </a:r>
            <a:r>
              <a:rPr kumimoji="1" lang="ja-JP" altLang="en-US" dirty="0"/>
              <a:t>　　　　</a:t>
            </a:r>
            <a:r>
              <a:rPr kumimoji="1" lang="ja-JP" altLang="en-US" dirty="0">
                <a:latin typeface="HGS創英角ﾎﾟｯﾌﾟ体" panose="040B0A00000000000000" pitchFamily="50" charset="-128"/>
                <a:ea typeface="HGS創英角ﾎﾟｯﾌﾟ体" panose="040B0A00000000000000" pitchFamily="50" charset="-128"/>
              </a:rPr>
              <a:t>音楽会</a:t>
            </a:r>
            <a:r>
              <a:rPr kumimoji="1" lang="ja-JP" altLang="en-US" dirty="0"/>
              <a:t>　　</a:t>
            </a:r>
            <a:r>
              <a:rPr kumimoji="1" lang="ja-JP" altLang="en-US" dirty="0">
                <a:latin typeface="HGS創英角ﾎﾟｯﾌﾟ体" panose="040B0A00000000000000" pitchFamily="50" charset="-128"/>
                <a:ea typeface="HGS創英角ﾎﾟｯﾌﾟ体" panose="040B0A00000000000000" pitchFamily="50" charset="-128"/>
              </a:rPr>
              <a:t>ソフトボール</a:t>
            </a:r>
          </a:p>
        </p:txBody>
      </p:sp>
      <p:pic>
        <p:nvPicPr>
          <p:cNvPr id="1028" name="Picture 4" descr="手話の指文字イラスト｜かわいいフリー素材、無料イラスト｜素材のプチッチ">
            <a:extLst>
              <a:ext uri="{FF2B5EF4-FFF2-40B4-BE49-F238E27FC236}">
                <a16:creationId xmlns:a16="http://schemas.microsoft.com/office/drawing/2014/main" id="{93509478-8701-94A5-6675-A72524A395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298" y="2569275"/>
            <a:ext cx="371576" cy="56108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手話の指文字イラスト｜かわいいフリー素材、無料イラスト｜素材のプチッチ">
            <a:extLst>
              <a:ext uri="{FF2B5EF4-FFF2-40B4-BE49-F238E27FC236}">
                <a16:creationId xmlns:a16="http://schemas.microsoft.com/office/drawing/2014/main" id="{85CA2275-3DD6-E8D2-5612-6D4CB927CFC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749" y="2744049"/>
            <a:ext cx="479637" cy="376515"/>
          </a:xfrm>
          <a:prstGeom prst="rect">
            <a:avLst/>
          </a:prstGeom>
          <a:noFill/>
          <a:extLst>
            <a:ext uri="{909E8E84-426E-40DD-AFC4-6F175D3DCCD1}">
              <a14:hiddenFill xmlns:a14="http://schemas.microsoft.com/office/drawing/2010/main">
                <a:solidFill>
                  <a:srgbClr val="FFFFFF"/>
                </a:solidFill>
              </a14:hiddenFill>
            </a:ext>
          </a:extLst>
        </p:spPr>
      </p:pic>
      <p:sp>
        <p:nvSpPr>
          <p:cNvPr id="34" name="AutoShape 10" descr="木琴・マリンバのイラスト | かわいいフリー素材集 いらすとや">
            <a:extLst>
              <a:ext uri="{FF2B5EF4-FFF2-40B4-BE49-F238E27FC236}">
                <a16:creationId xmlns:a16="http://schemas.microsoft.com/office/drawing/2014/main" id="{15770D95-7B16-827E-15FA-75CC2CF98EF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5" name="AutoShape 12" descr="木琴・マリンバのイラスト | かわいいフリー素材集 いらすとや">
            <a:extLst>
              <a:ext uri="{FF2B5EF4-FFF2-40B4-BE49-F238E27FC236}">
                <a16:creationId xmlns:a16="http://schemas.microsoft.com/office/drawing/2014/main" id="{AA36F1B4-D176-854A-3B3D-0AAEBB489BA6}"/>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38" name="Picture 14">
            <a:extLst>
              <a:ext uri="{FF2B5EF4-FFF2-40B4-BE49-F238E27FC236}">
                <a16:creationId xmlns:a16="http://schemas.microsoft.com/office/drawing/2014/main" id="{2394CFB5-2C59-8232-A72D-D418EE0088B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340575" y="2706551"/>
            <a:ext cx="1064499" cy="847607"/>
          </a:xfrm>
          <a:prstGeom prst="rect">
            <a:avLst/>
          </a:prstGeom>
          <a:noFill/>
          <a:extLst>
            <a:ext uri="{909E8E84-426E-40DD-AFC4-6F175D3DCCD1}">
              <a14:hiddenFill xmlns:a14="http://schemas.microsoft.com/office/drawing/2010/main">
                <a:solidFill>
                  <a:srgbClr val="FFFFFF"/>
                </a:solidFill>
              </a14:hiddenFill>
            </a:ext>
          </a:extLst>
        </p:spPr>
      </p:pic>
      <p:sp>
        <p:nvSpPr>
          <p:cNvPr id="36" name="AutoShape 16" descr="フリーイラスト：音符(musicalnote)">
            <a:extLst>
              <a:ext uri="{FF2B5EF4-FFF2-40B4-BE49-F238E27FC236}">
                <a16:creationId xmlns:a16="http://schemas.microsoft.com/office/drawing/2014/main" id="{B230F012-5207-C830-9741-66BFA3D4D6BE}"/>
              </a:ext>
            </a:extLst>
          </p:cNvPr>
          <p:cNvSpPr>
            <a:spLocks noChangeAspect="1" noChangeArrowheads="1"/>
          </p:cNvSpPr>
          <p:nvPr/>
        </p:nvSpPr>
        <p:spPr bwMode="auto">
          <a:xfrm>
            <a:off x="6248400" y="35814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42" name="Picture 18" descr="音符のイラスト">
            <a:extLst>
              <a:ext uri="{FF2B5EF4-FFF2-40B4-BE49-F238E27FC236}">
                <a16:creationId xmlns:a16="http://schemas.microsoft.com/office/drawing/2014/main" id="{23914CD5-F086-1F75-D760-C59CF5D3A2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443" y="2592603"/>
            <a:ext cx="881686" cy="881686"/>
          </a:xfrm>
          <a:prstGeom prst="rect">
            <a:avLst/>
          </a:prstGeom>
          <a:noFill/>
          <a:extLst>
            <a:ext uri="{909E8E84-426E-40DD-AFC4-6F175D3DCCD1}">
              <a14:hiddenFill xmlns:a14="http://schemas.microsoft.com/office/drawing/2010/main">
                <a:solidFill>
                  <a:srgbClr val="FFFFFF"/>
                </a:solidFill>
              </a14:hiddenFill>
            </a:ext>
          </a:extLst>
        </p:spPr>
      </p:pic>
      <p:sp>
        <p:nvSpPr>
          <p:cNvPr id="37" name="AutoShape 20" descr="ソフトボールスポーツホワイトカラーイラスト画像とPNGフリー素材透過の無料ダウンロード - Pngtree">
            <a:extLst>
              <a:ext uri="{FF2B5EF4-FFF2-40B4-BE49-F238E27FC236}">
                <a16:creationId xmlns:a16="http://schemas.microsoft.com/office/drawing/2014/main" id="{ECBA1933-6DCA-57BB-4C49-0553EF443C39}"/>
              </a:ext>
            </a:extLst>
          </p:cNvPr>
          <p:cNvSpPr>
            <a:spLocks noChangeAspect="1" noChangeArrowheads="1"/>
          </p:cNvSpPr>
          <p:nvPr/>
        </p:nvSpPr>
        <p:spPr bwMode="auto">
          <a:xfrm>
            <a:off x="6400800" y="37338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8" name="AutoShape 24" descr="かわいい野球のイラスト（バット・ボール） - イラストくん">
            <a:extLst>
              <a:ext uri="{FF2B5EF4-FFF2-40B4-BE49-F238E27FC236}">
                <a16:creationId xmlns:a16="http://schemas.microsoft.com/office/drawing/2014/main" id="{1ED32AB0-C45A-F3F9-1B6C-B8D9FA67EE7E}"/>
              </a:ext>
            </a:extLst>
          </p:cNvPr>
          <p:cNvSpPr>
            <a:spLocks noChangeAspect="1" noChangeArrowheads="1"/>
          </p:cNvSpPr>
          <p:nvPr/>
        </p:nvSpPr>
        <p:spPr bwMode="auto">
          <a:xfrm>
            <a:off x="6553200" y="38862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050" name="Picture 26">
            <a:extLst>
              <a:ext uri="{FF2B5EF4-FFF2-40B4-BE49-F238E27FC236}">
                <a16:creationId xmlns:a16="http://schemas.microsoft.com/office/drawing/2014/main" id="{4086447C-187F-DB07-F37E-272046190AB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rot="438089">
            <a:off x="3050872" y="2673286"/>
            <a:ext cx="842908" cy="829437"/>
          </a:xfrm>
          <a:prstGeom prst="rect">
            <a:avLst/>
          </a:prstGeom>
          <a:noFill/>
          <a:extLst>
            <a:ext uri="{909E8E84-426E-40DD-AFC4-6F175D3DCCD1}">
              <a14:hiddenFill xmlns:a14="http://schemas.microsoft.com/office/drawing/2010/main">
                <a:solidFill>
                  <a:srgbClr val="FFFFFF"/>
                </a:solidFill>
              </a14:hiddenFill>
            </a:ext>
          </a:extLst>
        </p:spPr>
      </p:pic>
      <p:sp>
        <p:nvSpPr>
          <p:cNvPr id="39" name="AutoShape 28" descr="色塗りできる野球のグローブのイラスト|ぬれよん-ぬれるフリーイラスト">
            <a:extLst>
              <a:ext uri="{FF2B5EF4-FFF2-40B4-BE49-F238E27FC236}">
                <a16:creationId xmlns:a16="http://schemas.microsoft.com/office/drawing/2014/main" id="{4B9A9AAD-4E30-044F-A4D9-2DF7E0F47554}"/>
              </a:ext>
            </a:extLst>
          </p:cNvPr>
          <p:cNvSpPr>
            <a:spLocks noChangeAspect="1" noChangeArrowheads="1"/>
          </p:cNvSpPr>
          <p:nvPr/>
        </p:nvSpPr>
        <p:spPr bwMode="auto">
          <a:xfrm>
            <a:off x="6705600" y="4038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2219333118"/>
      </p:ext>
    </p:extLst>
  </p:cSld>
  <p:clrMapOvr>
    <a:masterClrMapping/>
  </p:clrMapOvr>
</p:sld>
</file>

<file path=ppt/theme/theme1.xml><?xml version="1.0" encoding="utf-8"?>
<a:theme xmlns:a="http://schemas.openxmlformats.org/drawingml/2006/main" name="レトロスペクト">
  <a:themeElements>
    <a:clrScheme name="レトロスペクト">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レトロスペク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レトロスペクト">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3086</TotalTime>
  <Words>1469</Words>
  <Application>Microsoft Office PowerPoint</Application>
  <PresentationFormat>ワイド画面</PresentationFormat>
  <Paragraphs>134</Paragraphs>
  <Slides>8</Slides>
  <Notes>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8</vt:i4>
      </vt:variant>
    </vt:vector>
  </HeadingPairs>
  <TitlesOfParts>
    <vt:vector size="18" baseType="lpstr">
      <vt:lpstr>BIZ UDPゴシック</vt:lpstr>
      <vt:lpstr>BIZ UDゴシック</vt:lpstr>
      <vt:lpstr>HGPｺﾞｼｯｸE</vt:lpstr>
      <vt:lpstr>HGP創英角ｺﾞｼｯｸUB</vt:lpstr>
      <vt:lpstr>HGP創英角ﾎﾟｯﾌﾟ体</vt:lpstr>
      <vt:lpstr>HGS創英角ﾎﾟｯﾌﾟ体</vt:lpstr>
      <vt:lpstr>游ゴシック</vt:lpstr>
      <vt:lpstr>Calibri</vt:lpstr>
      <vt:lpstr>Calibri Light</vt:lpstr>
      <vt:lpstr>レトロスペクト</vt:lpstr>
      <vt:lpstr>放課後等デイサービス　ひまわり</vt:lpstr>
      <vt:lpstr>PowerPoint プレゼンテーション</vt:lpstr>
      <vt:lpstr>　　Branchesの理念</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田中奈津美</dc:creator>
  <cp:lastModifiedBy>Himawari-LP02</cp:lastModifiedBy>
  <cp:revision>38</cp:revision>
  <cp:lastPrinted>2024-12-24T05:01:52Z</cp:lastPrinted>
  <dcterms:created xsi:type="dcterms:W3CDTF">2023-07-04T05:17:02Z</dcterms:created>
  <dcterms:modified xsi:type="dcterms:W3CDTF">2026-03-03T05:38:58Z</dcterms:modified>
</cp:coreProperties>
</file>